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3"/>
  </p:notesMasterIdLst>
  <p:sldIdLst>
    <p:sldId id="278" r:id="rId2"/>
    <p:sldId id="287" r:id="rId3"/>
    <p:sldId id="275" r:id="rId4"/>
    <p:sldId id="276" r:id="rId5"/>
    <p:sldId id="379" r:id="rId6"/>
    <p:sldId id="333" r:id="rId7"/>
    <p:sldId id="300" r:id="rId8"/>
    <p:sldId id="380" r:id="rId9"/>
    <p:sldId id="334" r:id="rId10"/>
    <p:sldId id="404" r:id="rId11"/>
    <p:sldId id="335" r:id="rId12"/>
    <p:sldId id="302" r:id="rId13"/>
    <p:sldId id="405" r:id="rId14"/>
    <p:sldId id="336" r:id="rId15"/>
    <p:sldId id="303" r:id="rId16"/>
    <p:sldId id="382" r:id="rId17"/>
    <p:sldId id="337" r:id="rId18"/>
    <p:sldId id="383" r:id="rId19"/>
    <p:sldId id="305" r:id="rId20"/>
    <p:sldId id="384" r:id="rId21"/>
    <p:sldId id="363" r:id="rId22"/>
    <p:sldId id="385" r:id="rId23"/>
    <p:sldId id="338" r:id="rId24"/>
    <p:sldId id="386" r:id="rId25"/>
    <p:sldId id="330" r:id="rId26"/>
    <p:sldId id="364" r:id="rId27"/>
    <p:sldId id="387" r:id="rId28"/>
    <p:sldId id="365" r:id="rId29"/>
    <p:sldId id="388" r:id="rId30"/>
    <p:sldId id="366" r:id="rId31"/>
    <p:sldId id="331" r:id="rId32"/>
    <p:sldId id="367" r:id="rId33"/>
    <p:sldId id="340" r:id="rId34"/>
    <p:sldId id="341" r:id="rId35"/>
    <p:sldId id="342" r:id="rId36"/>
    <p:sldId id="332" r:id="rId37"/>
    <p:sldId id="368" r:id="rId38"/>
    <p:sldId id="369" r:id="rId39"/>
    <p:sldId id="370" r:id="rId40"/>
    <p:sldId id="371" r:id="rId41"/>
    <p:sldId id="304" r:id="rId42"/>
    <p:sldId id="389" r:id="rId43"/>
    <p:sldId id="307" r:id="rId44"/>
    <p:sldId id="390" r:id="rId45"/>
    <p:sldId id="345" r:id="rId46"/>
    <p:sldId id="308" r:id="rId47"/>
    <p:sldId id="346" r:id="rId48"/>
    <p:sldId id="391" r:id="rId49"/>
    <p:sldId id="309" r:id="rId50"/>
    <p:sldId id="392" r:id="rId51"/>
    <p:sldId id="347" r:id="rId52"/>
    <p:sldId id="310" r:id="rId53"/>
    <p:sldId id="393" r:id="rId54"/>
    <p:sldId id="372" r:id="rId55"/>
    <p:sldId id="348" r:id="rId56"/>
    <p:sldId id="394" r:id="rId57"/>
    <p:sldId id="311" r:id="rId58"/>
    <p:sldId id="312" r:id="rId59"/>
    <p:sldId id="313" r:id="rId60"/>
    <p:sldId id="373" r:id="rId61"/>
    <p:sldId id="314" r:id="rId62"/>
    <p:sldId id="395" r:id="rId63"/>
    <p:sldId id="374" r:id="rId64"/>
    <p:sldId id="349" r:id="rId65"/>
    <p:sldId id="315" r:id="rId66"/>
    <p:sldId id="396" r:id="rId67"/>
    <p:sldId id="350" r:id="rId68"/>
    <p:sldId id="375" r:id="rId69"/>
    <p:sldId id="317" r:id="rId70"/>
    <p:sldId id="318" r:id="rId71"/>
    <p:sldId id="319" r:id="rId72"/>
    <p:sldId id="397" r:id="rId73"/>
    <p:sldId id="376" r:id="rId74"/>
    <p:sldId id="406" r:id="rId75"/>
    <p:sldId id="377" r:id="rId76"/>
    <p:sldId id="398" r:id="rId77"/>
    <p:sldId id="378" r:id="rId78"/>
    <p:sldId id="399" r:id="rId79"/>
    <p:sldId id="320" r:id="rId80"/>
    <p:sldId id="407" r:id="rId81"/>
    <p:sldId id="321" r:id="rId82"/>
    <p:sldId id="353" r:id="rId83"/>
    <p:sldId id="322" r:id="rId84"/>
    <p:sldId id="400" r:id="rId85"/>
    <p:sldId id="354" r:id="rId86"/>
    <p:sldId id="355" r:id="rId87"/>
    <p:sldId id="401" r:id="rId88"/>
    <p:sldId id="323" r:id="rId89"/>
    <p:sldId id="356" r:id="rId90"/>
    <p:sldId id="402" r:id="rId91"/>
    <p:sldId id="325" r:id="rId92"/>
    <p:sldId id="327" r:id="rId93"/>
    <p:sldId id="357" r:id="rId94"/>
    <p:sldId id="358" r:id="rId95"/>
    <p:sldId id="359" r:id="rId96"/>
    <p:sldId id="360" r:id="rId97"/>
    <p:sldId id="329" r:id="rId98"/>
    <p:sldId id="361" r:id="rId99"/>
    <p:sldId id="362" r:id="rId100"/>
    <p:sldId id="403" r:id="rId101"/>
    <p:sldId id="274" r:id="rId10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autoAdjust="0"/>
  </p:normalViewPr>
  <p:slideViewPr>
    <p:cSldViewPr snapToGrid="0">
      <p:cViewPr varScale="1">
        <p:scale>
          <a:sx n="74" d="100"/>
          <a:sy n="74" d="100"/>
        </p:scale>
        <p:origin x="1032"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10/23/2025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10/23/2025</a:t>
            </a:fld>
            <a:endParaRPr lang="en-US"/>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
        <p:nvSpPr>
          <p:cNvPr id="7" name="Text Placeholder 4">
            <a:extLst>
              <a:ext uri="{FF2B5EF4-FFF2-40B4-BE49-F238E27FC236}">
                <a16:creationId xmlns:a16="http://schemas.microsoft.com/office/drawing/2014/main" id="{C82EC834-5990-4A5F-A8D4-D7ADFAA2944C}"/>
              </a:ext>
            </a:extLst>
          </p:cNvPr>
          <p:cNvSpPr txBox="1">
            <a:spLocks/>
          </p:cNvSpPr>
          <p:nvPr userDrawn="1"/>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120182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55878"/>
            <a:ext cx="8229600" cy="4859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80276" y="6264279"/>
            <a:ext cx="1906524"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669457"/>
            <a:ext cx="8369300" cy="1342103"/>
          </a:xfrm>
        </p:spPr>
        <p:txBody>
          <a:bodyPr/>
          <a:lstStyle/>
          <a:p>
            <a:pPr algn="ctr"/>
            <a:r>
              <a:rPr lang="en-US" sz="2800" b="1" dirty="0"/>
              <a:t>Analysis of Distribution System Operation Functions</a:t>
            </a:r>
            <a:br>
              <a:rPr lang="en-US" sz="2800" dirty="0"/>
            </a:b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291330"/>
            <a:ext cx="6248400" cy="1752600"/>
          </a:xfrm>
        </p:spPr>
        <p:txBody>
          <a:bodyPr/>
          <a:lstStyle/>
          <a:p>
            <a:pPr algn="ctr"/>
            <a:r>
              <a:rPr lang="en-US">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dirty="0">
                <a:latin typeface="Calibri" panose="020F0502020204030204" pitchFamily="34" charset="0"/>
                <a:cs typeface="Calibri" panose="020F0502020204030204" pitchFamily="34" charset="0"/>
              </a:rPr>
              <a:t>1. Outage Management</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9" name="TextBox 8">
            <a:extLst>
              <a:ext uri="{FF2B5EF4-FFF2-40B4-BE49-F238E27FC236}">
                <a16:creationId xmlns:a16="http://schemas.microsoft.com/office/drawing/2014/main" id="{8BDAF00E-C402-085C-2440-DA9EDB5BDCAD}"/>
              </a:ext>
            </a:extLst>
          </p:cNvPr>
          <p:cNvSpPr txBox="1"/>
          <p:nvPr/>
        </p:nvSpPr>
        <p:spPr>
          <a:xfrm>
            <a:off x="457200" y="726762"/>
            <a:ext cx="8427588" cy="369332"/>
          </a:xfrm>
          <a:prstGeom prst="rect">
            <a:avLst/>
          </a:prstGeom>
          <a:noFill/>
        </p:spPr>
        <p:txBody>
          <a:bodyPr wrap="square">
            <a:spAutoFit/>
          </a:bodyPr>
          <a:lstStyle/>
          <a:p>
            <a:r>
              <a:rPr lang="en-US" sz="1800" b="1" dirty="0">
                <a:latin typeface="Calibri" panose="020F0502020204030204" pitchFamily="34" charset="0"/>
                <a:cs typeface="Calibri" panose="020F0502020204030204" pitchFamily="34" charset="0"/>
              </a:rPr>
              <a:t>I</a:t>
            </a:r>
            <a:r>
              <a:rPr lang="en-US" sz="1800" b="1" i="0" dirty="0">
                <a:solidFill>
                  <a:schemeClr val="tx1"/>
                </a:solidFill>
                <a:effectLst/>
                <a:latin typeface="Calibri" panose="020F0502020204030204" pitchFamily="34" charset="0"/>
                <a:cs typeface="Calibri" panose="020F0502020204030204" pitchFamily="34" charset="0"/>
              </a:rPr>
              <a:t>llustration of Outage Location, </a:t>
            </a:r>
            <a:r>
              <a:rPr lang="en-US" sz="1800" b="1" dirty="0">
                <a:latin typeface="Calibri" panose="020F0502020204030204" pitchFamily="34" charset="0"/>
                <a:cs typeface="Calibri" panose="020F0502020204030204" pitchFamily="34" charset="0"/>
              </a:rPr>
              <a:t>F</a:t>
            </a:r>
            <a:r>
              <a:rPr lang="en-US" sz="1800" b="1" i="0" dirty="0">
                <a:solidFill>
                  <a:schemeClr val="tx1"/>
                </a:solidFill>
                <a:effectLst/>
                <a:latin typeface="Calibri" panose="020F0502020204030204" pitchFamily="34" charset="0"/>
                <a:cs typeface="Calibri" panose="020F0502020204030204" pitchFamily="34" charset="0"/>
              </a:rPr>
              <a:t>ault </a:t>
            </a:r>
            <a:r>
              <a:rPr lang="en-US" sz="1800" b="1" dirty="0">
                <a:latin typeface="Calibri" panose="020F0502020204030204" pitchFamily="34" charset="0"/>
                <a:cs typeface="Calibri" panose="020F0502020204030204" pitchFamily="34" charset="0"/>
              </a:rPr>
              <a:t>I</a:t>
            </a:r>
            <a:r>
              <a:rPr lang="en-US" sz="1800" b="1" i="0" dirty="0">
                <a:solidFill>
                  <a:schemeClr val="tx1"/>
                </a:solidFill>
                <a:effectLst/>
                <a:latin typeface="Calibri" panose="020F0502020204030204" pitchFamily="34" charset="0"/>
                <a:cs typeface="Calibri" panose="020F0502020204030204" pitchFamily="34" charset="0"/>
              </a:rPr>
              <a:t>solation, and restoration of a system</a:t>
            </a:r>
            <a:endParaRPr lang="en-US" sz="1800" b="1" dirty="0">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443C5DBB-2C52-01E3-0D76-6FE36468BF25}"/>
              </a:ext>
            </a:extLst>
          </p:cNvPr>
          <p:cNvSpPr txBox="1">
            <a:spLocks noGrp="1"/>
          </p:cNvSpPr>
          <p:nvPr>
            <p:ph idx="1"/>
          </p:nvPr>
        </p:nvSpPr>
        <p:spPr>
          <a:xfrm>
            <a:off x="297809" y="2814569"/>
            <a:ext cx="4889002" cy="2751522"/>
          </a:xfrm>
          <a:prstGeom prst="rect">
            <a:avLst/>
          </a:prstGeom>
          <a:noFill/>
        </p:spPr>
        <p:txBody>
          <a:bodyPr wrap="square">
            <a:spAutoFit/>
          </a:bodyPr>
          <a:lstStyle/>
          <a:p>
            <a:pPr marL="514359" indent="-457200" algn="just">
              <a:buClr>
                <a:srgbClr val="FF0000"/>
              </a:buClr>
              <a:buFont typeface="+mj-lt"/>
              <a:buAutoNum type="alphaLcPeriod" startAt="3"/>
            </a:pPr>
            <a:r>
              <a:rPr lang="en-US" sz="2400" b="0" i="0" dirty="0">
                <a:solidFill>
                  <a:schemeClr val="tx1"/>
                </a:solidFill>
                <a:effectLst/>
                <a:latin typeface="Calibri" panose="020F0502020204030204" pitchFamily="34" charset="0"/>
                <a:cs typeface="Calibri" panose="020F0502020204030204" pitchFamily="34" charset="0"/>
              </a:rPr>
              <a:t>Monitor and maintain voltages within the limits defined by the American National Standards Institute   (ANSI).</a:t>
            </a:r>
          </a:p>
          <a:p>
            <a:pPr marL="514359" indent="-457200" algn="just">
              <a:buClr>
                <a:srgbClr val="FF0000"/>
              </a:buClr>
              <a:buFont typeface="+mj-lt"/>
              <a:buAutoNum type="alphaLcPeriod" startAt="3"/>
            </a:pPr>
            <a:r>
              <a:rPr lang="en-US" sz="2400" b="0" i="0" dirty="0">
                <a:solidFill>
                  <a:schemeClr val="tx1"/>
                </a:solidFill>
                <a:effectLst/>
                <a:latin typeface="Calibri" panose="020F0502020204030204" pitchFamily="34" charset="0"/>
                <a:cs typeface="Calibri" panose="020F0502020204030204" pitchFamily="34" charset="0"/>
              </a:rPr>
              <a:t>Minimize the number of switching operations to optimize the restoration process.</a:t>
            </a:r>
          </a:p>
        </p:txBody>
      </p:sp>
      <p:sp>
        <p:nvSpPr>
          <p:cNvPr id="13" name="TextBox 12">
            <a:extLst>
              <a:ext uri="{FF2B5EF4-FFF2-40B4-BE49-F238E27FC236}">
                <a16:creationId xmlns:a16="http://schemas.microsoft.com/office/drawing/2014/main" id="{B4AD0444-4693-314B-DC26-DECBE46EE2A7}"/>
              </a:ext>
            </a:extLst>
          </p:cNvPr>
          <p:cNvSpPr txBox="1"/>
          <p:nvPr/>
        </p:nvSpPr>
        <p:spPr>
          <a:xfrm>
            <a:off x="356531" y="1147203"/>
            <a:ext cx="4830279" cy="1569660"/>
          </a:xfrm>
          <a:prstGeom prst="rect">
            <a:avLst/>
          </a:prstGeom>
          <a:noFill/>
        </p:spPr>
        <p:txBody>
          <a:bodyPr wrap="square">
            <a:spAutoFit/>
          </a:bodyPr>
          <a:lstStyle/>
          <a:p>
            <a:pPr marL="342909" indent="-285750" algn="just" eaLnBrk="1" hangingPunct="1">
              <a:spcBef>
                <a:spcPct val="20000"/>
              </a:spcBef>
              <a:buClr>
                <a:srgbClr val="FF0000"/>
              </a:buClr>
              <a:buSzPct val="80000"/>
              <a:buFont typeface="Arial" panose="020B0604020202020204" pitchFamily="34" charset="0"/>
              <a:buChar char="•"/>
            </a:pPr>
            <a:r>
              <a:rPr lang="en-US" dirty="0">
                <a:latin typeface="Calibri" panose="020F0502020204030204" pitchFamily="34" charset="0"/>
                <a:cs typeface="Calibri" panose="020F0502020204030204" pitchFamily="34" charset="0"/>
              </a:rPr>
              <a:t>Several Rules are followed to determine which open </a:t>
            </a:r>
            <a:r>
              <a:rPr lang="en-US" dirty="0" err="1">
                <a:latin typeface="Calibri" panose="020F0502020204030204" pitchFamily="34" charset="0"/>
                <a:cs typeface="Calibri" panose="020F0502020204030204" pitchFamily="34" charset="0"/>
              </a:rPr>
              <a:t>sectionalizer</a:t>
            </a:r>
            <a:r>
              <a:rPr lang="en-US" dirty="0">
                <a:latin typeface="Calibri" panose="020F0502020204030204" pitchFamily="34" charset="0"/>
                <a:cs typeface="Calibri" panose="020F0502020204030204" pitchFamily="34" charset="0"/>
              </a:rPr>
              <a:t> (D, E, F) to close for power restoration such as:</a:t>
            </a:r>
          </a:p>
        </p:txBody>
      </p:sp>
      <p:pic>
        <p:nvPicPr>
          <p:cNvPr id="3" name="Picture 2">
            <a:extLst>
              <a:ext uri="{FF2B5EF4-FFF2-40B4-BE49-F238E27FC236}">
                <a16:creationId xmlns:a16="http://schemas.microsoft.com/office/drawing/2014/main" id="{07CFC226-5038-AAB5-3018-05D89BF3D1A6}"/>
              </a:ext>
            </a:extLst>
          </p:cNvPr>
          <p:cNvPicPr>
            <a:picLocks noChangeAspect="1"/>
          </p:cNvPicPr>
          <p:nvPr/>
        </p:nvPicPr>
        <p:blipFill>
          <a:blip r:embed="rId2"/>
          <a:stretch>
            <a:fillRect/>
          </a:stretch>
        </p:blipFill>
        <p:spPr>
          <a:xfrm>
            <a:off x="5186811" y="1332263"/>
            <a:ext cx="3697977" cy="2118022"/>
          </a:xfrm>
          <a:prstGeom prst="rect">
            <a:avLst/>
          </a:prstGeom>
        </p:spPr>
      </p:pic>
      <p:sp>
        <p:nvSpPr>
          <p:cNvPr id="4" name="TextBox 3">
            <a:extLst>
              <a:ext uri="{FF2B5EF4-FFF2-40B4-BE49-F238E27FC236}">
                <a16:creationId xmlns:a16="http://schemas.microsoft.com/office/drawing/2014/main" id="{0E7A4F2F-6AF9-D8A0-33E5-08DE0BD05CC0}"/>
              </a:ext>
            </a:extLst>
          </p:cNvPr>
          <p:cNvSpPr txBox="1"/>
          <p:nvPr/>
        </p:nvSpPr>
        <p:spPr>
          <a:xfrm>
            <a:off x="5245534" y="3697448"/>
            <a:ext cx="3697977" cy="461665"/>
          </a:xfrm>
          <a:prstGeom prst="rect">
            <a:avLst/>
          </a:prstGeom>
          <a:noFill/>
        </p:spPr>
        <p:txBody>
          <a:bodyPr wrap="square">
            <a:spAutoFit/>
          </a:bodyPr>
          <a:lstStyle/>
          <a:p>
            <a:pPr algn="ctr"/>
            <a:r>
              <a:rPr lang="en-US" sz="1200" b="0" i="0" dirty="0">
                <a:solidFill>
                  <a:schemeClr val="tx1"/>
                </a:solidFill>
                <a:effectLst/>
                <a:latin typeface="Calibri" panose="020F0502020204030204" pitchFamily="34" charset="0"/>
                <a:cs typeface="Calibri" panose="020F0502020204030204" pitchFamily="34" charset="0"/>
              </a:rPr>
              <a:t>Fig. 1 An automated figure with outage location, fault isolation, and restoration capabilities.</a:t>
            </a:r>
          </a:p>
        </p:txBody>
      </p:sp>
      <p:sp>
        <p:nvSpPr>
          <p:cNvPr id="8" name="TextBox 7">
            <a:extLst>
              <a:ext uri="{FF2B5EF4-FFF2-40B4-BE49-F238E27FC236}">
                <a16:creationId xmlns:a16="http://schemas.microsoft.com/office/drawing/2014/main" id="{D459A2F2-64C7-CE71-FC37-ECF44C724D72}"/>
              </a:ext>
            </a:extLst>
          </p:cNvPr>
          <p:cNvSpPr txBox="1"/>
          <p:nvPr/>
        </p:nvSpPr>
        <p:spPr>
          <a:xfrm>
            <a:off x="8439018" y="1332263"/>
            <a:ext cx="445770" cy="307777"/>
          </a:xfrm>
          <a:prstGeom prst="rect">
            <a:avLst/>
          </a:prstGeom>
          <a:noFill/>
        </p:spPr>
        <p:txBody>
          <a:bodyPr wrap="square" rtlCol="0">
            <a:spAutoFit/>
          </a:bodyPr>
          <a:lstStyle/>
          <a:p>
            <a:r>
              <a:rPr lang="en-US" sz="1400" dirty="0"/>
              <a:t>D</a:t>
            </a:r>
          </a:p>
        </p:txBody>
      </p:sp>
      <p:sp>
        <p:nvSpPr>
          <p:cNvPr id="12" name="TextBox 11">
            <a:extLst>
              <a:ext uri="{FF2B5EF4-FFF2-40B4-BE49-F238E27FC236}">
                <a16:creationId xmlns:a16="http://schemas.microsoft.com/office/drawing/2014/main" id="{DE6BE208-7335-9CBB-7693-91520CDC4C38}"/>
              </a:ext>
            </a:extLst>
          </p:cNvPr>
          <p:cNvSpPr txBox="1"/>
          <p:nvPr/>
        </p:nvSpPr>
        <p:spPr>
          <a:xfrm>
            <a:off x="8663940" y="2231725"/>
            <a:ext cx="445770" cy="307777"/>
          </a:xfrm>
          <a:prstGeom prst="rect">
            <a:avLst/>
          </a:prstGeom>
          <a:noFill/>
        </p:spPr>
        <p:txBody>
          <a:bodyPr wrap="square" rtlCol="0">
            <a:spAutoFit/>
          </a:bodyPr>
          <a:lstStyle/>
          <a:p>
            <a:r>
              <a:rPr lang="en-US" sz="1400" dirty="0"/>
              <a:t>E</a:t>
            </a:r>
          </a:p>
        </p:txBody>
      </p:sp>
      <p:sp>
        <p:nvSpPr>
          <p:cNvPr id="14" name="TextBox 13">
            <a:extLst>
              <a:ext uri="{FF2B5EF4-FFF2-40B4-BE49-F238E27FC236}">
                <a16:creationId xmlns:a16="http://schemas.microsoft.com/office/drawing/2014/main" id="{DFC873B5-EE32-EDA7-E444-A04FD46A5F43}"/>
              </a:ext>
            </a:extLst>
          </p:cNvPr>
          <p:cNvSpPr txBox="1"/>
          <p:nvPr/>
        </p:nvSpPr>
        <p:spPr>
          <a:xfrm>
            <a:off x="8439018" y="2709302"/>
            <a:ext cx="445770" cy="307777"/>
          </a:xfrm>
          <a:prstGeom prst="rect">
            <a:avLst/>
          </a:prstGeom>
          <a:noFill/>
        </p:spPr>
        <p:txBody>
          <a:bodyPr wrap="square" rtlCol="0">
            <a:spAutoFit/>
          </a:bodyPr>
          <a:lstStyle/>
          <a:p>
            <a:r>
              <a:rPr lang="en-US" sz="1400" dirty="0"/>
              <a:t>F</a:t>
            </a:r>
          </a:p>
        </p:txBody>
      </p:sp>
      <p:sp>
        <p:nvSpPr>
          <p:cNvPr id="15" name="Text Placeholder 4">
            <a:extLst>
              <a:ext uri="{FF2B5EF4-FFF2-40B4-BE49-F238E27FC236}">
                <a16:creationId xmlns:a16="http://schemas.microsoft.com/office/drawing/2014/main" id="{C9DBE009-599B-4337-A98C-81077DBB756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5830866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1.5.4.2 Voltage Drop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15976" y="873121"/>
            <a:ext cx="3846351" cy="4699004"/>
          </a:xfrm>
        </p:spPr>
        <p:txBody>
          <a:bodyPr/>
          <a:lstStyle/>
          <a:p>
            <a:pPr algn="just">
              <a:spcAft>
                <a:spcPts val="1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models of cold load pickup used in the analysis are based on field observations and simulations.</a:t>
            </a:r>
          </a:p>
          <a:p>
            <a:pPr algn="just">
              <a:spcAft>
                <a:spcPts val="1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Obtaining additional real data from the field during restoration after long interruptions is crucial for further advancements in understanding cold load pickup.</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100</a:t>
            </a:fld>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CCE2143-EF90-6079-AC0F-32AE81935F2C}"/>
              </a:ext>
            </a:extLst>
          </p:cNvPr>
          <p:cNvSpPr txBox="1"/>
          <p:nvPr/>
        </p:nvSpPr>
        <p:spPr>
          <a:xfrm>
            <a:off x="4672668" y="3085364"/>
            <a:ext cx="3509400"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Input Data for the voltage drop limited distribution systems</a:t>
            </a:r>
          </a:p>
        </p:txBody>
      </p:sp>
      <p:sp>
        <p:nvSpPr>
          <p:cNvPr id="10" name="TextBox 9">
            <a:extLst>
              <a:ext uri="{FF2B5EF4-FFF2-40B4-BE49-F238E27FC236}">
                <a16:creationId xmlns:a16="http://schemas.microsoft.com/office/drawing/2014/main" id="{E3BB1AC9-DACD-7564-0213-63489E91CB63}"/>
              </a:ext>
            </a:extLst>
          </p:cNvPr>
          <p:cNvSpPr txBox="1"/>
          <p:nvPr/>
        </p:nvSpPr>
        <p:spPr>
          <a:xfrm>
            <a:off x="4262327" y="5143298"/>
            <a:ext cx="451811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Results for the voltage drop limited distribution systems</a:t>
            </a:r>
          </a:p>
        </p:txBody>
      </p:sp>
      <p:graphicFrame>
        <p:nvGraphicFramePr>
          <p:cNvPr id="9" name="Table 5">
            <a:extLst>
              <a:ext uri="{FF2B5EF4-FFF2-40B4-BE49-F238E27FC236}">
                <a16:creationId xmlns:a16="http://schemas.microsoft.com/office/drawing/2014/main" id="{F960B6A9-A3D0-47A2-A6F2-11CE25B950D1}"/>
              </a:ext>
            </a:extLst>
          </p:cNvPr>
          <p:cNvGraphicFramePr>
            <a:graphicFrameLocks noGrp="1"/>
          </p:cNvGraphicFramePr>
          <p:nvPr>
            <p:extLst>
              <p:ext uri="{D42A27DB-BD31-4B8C-83A1-F6EECF244321}">
                <p14:modId xmlns:p14="http://schemas.microsoft.com/office/powerpoint/2010/main" val="4096092183"/>
              </p:ext>
            </p:extLst>
          </p:nvPr>
        </p:nvGraphicFramePr>
        <p:xfrm>
          <a:off x="4572000" y="876805"/>
          <a:ext cx="4129742" cy="2194560"/>
        </p:xfrm>
        <a:graphic>
          <a:graphicData uri="http://schemas.openxmlformats.org/drawingml/2006/table">
            <a:tbl>
              <a:tblPr firstRow="1" bandRow="1">
                <a:tableStyleId>{5C22544A-7EE6-4342-B048-85BDC9FD1C3A}</a:tableStyleId>
              </a:tblPr>
              <a:tblGrid>
                <a:gridCol w="2064871">
                  <a:extLst>
                    <a:ext uri="{9D8B030D-6E8A-4147-A177-3AD203B41FA5}">
                      <a16:colId xmlns:a16="http://schemas.microsoft.com/office/drawing/2014/main" val="1116589598"/>
                    </a:ext>
                  </a:extLst>
                </a:gridCol>
                <a:gridCol w="2064871">
                  <a:extLst>
                    <a:ext uri="{9D8B030D-6E8A-4147-A177-3AD203B41FA5}">
                      <a16:colId xmlns:a16="http://schemas.microsoft.com/office/drawing/2014/main" val="2389200586"/>
                    </a:ext>
                  </a:extLst>
                </a:gridCol>
              </a:tblGrid>
              <a:tr h="249340">
                <a:tc>
                  <a:txBody>
                    <a:bodyPr/>
                    <a:lstStyle/>
                    <a:p>
                      <a:r>
                        <a:rPr lang="en-US" sz="1200" b="0" dirty="0">
                          <a:solidFill>
                            <a:schemeClr val="tx1"/>
                          </a:solidFill>
                        </a:rPr>
                        <a:t>Voltage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12.47 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5963520"/>
                  </a:ext>
                </a:extLst>
              </a:tr>
              <a:tr h="249340">
                <a:tc>
                  <a:txBody>
                    <a:bodyPr/>
                    <a:lstStyle/>
                    <a:p>
                      <a:r>
                        <a:rPr lang="en-US" sz="1200" b="0" dirty="0">
                          <a:solidFill>
                            <a:schemeClr val="tx1"/>
                          </a:solidFill>
                        </a:rPr>
                        <a:t>Service area per feeder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2 sq-miles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77092"/>
                  </a:ext>
                </a:extLst>
              </a:tr>
              <a:tr h="249340">
                <a:tc>
                  <a:txBody>
                    <a:bodyPr/>
                    <a:lstStyle/>
                    <a:p>
                      <a:r>
                        <a:rPr lang="en-US" sz="1200" b="0" dirty="0">
                          <a:solidFill>
                            <a:schemeClr val="tx1"/>
                          </a:solidFill>
                        </a:rPr>
                        <a:t>Load density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3.61 MVA/sq-miles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734388"/>
                  </a:ext>
                </a:extLst>
              </a:tr>
              <a:tr h="249340">
                <a:tc>
                  <a:txBody>
                    <a:bodyPr/>
                    <a:lstStyle/>
                    <a:p>
                      <a:r>
                        <a:rPr lang="en-US" sz="1200" b="0" dirty="0">
                          <a:solidFill>
                            <a:schemeClr val="tx1"/>
                          </a:solidFill>
                        </a:rPr>
                        <a:t>Substation spacing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4.56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431341"/>
                  </a:ext>
                </a:extLst>
              </a:tr>
              <a:tr h="249340">
                <a:tc>
                  <a:txBody>
                    <a:bodyPr/>
                    <a:lstStyle/>
                    <a:p>
                      <a:r>
                        <a:rPr lang="en-US" sz="1200" b="0" dirty="0">
                          <a:solidFill>
                            <a:schemeClr val="tx1"/>
                          </a:solidFill>
                        </a:rPr>
                        <a:t>Main feeder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3.4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0507370"/>
                  </a:ext>
                </a:extLst>
              </a:tr>
              <a:tr h="249340">
                <a:tc>
                  <a:txBody>
                    <a:bodyPr/>
                    <a:lstStyle/>
                    <a:p>
                      <a:r>
                        <a:rPr lang="en-US" sz="1200" b="0" dirty="0">
                          <a:solidFill>
                            <a:schemeClr val="tx1"/>
                          </a:solidFill>
                        </a:rPr>
                        <a:t>Feeders per transformer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4935848"/>
                  </a:ext>
                </a:extLst>
              </a:tr>
              <a:tr h="249340">
                <a:tc>
                  <a:txBody>
                    <a:bodyPr/>
                    <a:lstStyle/>
                    <a:p>
                      <a:r>
                        <a:rPr lang="en-US" sz="1200" b="0" dirty="0">
                          <a:solidFill>
                            <a:schemeClr val="tx1"/>
                          </a:solidFill>
                        </a:rPr>
                        <a:t>Conductors used for feeders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636 </a:t>
                      </a:r>
                      <a:r>
                        <a:rPr lang="en-US" sz="1200" b="0" dirty="0" err="1">
                          <a:solidFill>
                            <a:schemeClr val="tx1"/>
                          </a:solidFill>
                        </a:rPr>
                        <a:t>kcmil</a:t>
                      </a:r>
                      <a:r>
                        <a:rPr lang="en-US" sz="1200" b="0" dirty="0">
                          <a:solidFill>
                            <a:schemeClr val="tx1"/>
                          </a:solidFill>
                        </a:rPr>
                        <a:t> 4/0, and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796249"/>
                  </a:ext>
                </a:extLst>
              </a:tr>
              <a:tr h="249340">
                <a:tc>
                  <a:txBody>
                    <a:bodyPr/>
                    <a:lstStyle/>
                    <a:p>
                      <a:r>
                        <a:rPr lang="en-US" sz="1200" b="0" dirty="0">
                          <a:solidFill>
                            <a:schemeClr val="tx1"/>
                          </a:solidFill>
                        </a:rPr>
                        <a:t>Frequency of CLPU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0.2/</a:t>
                      </a:r>
                      <a:r>
                        <a:rPr lang="en-US" sz="1200" b="0" dirty="0" err="1">
                          <a:solidFill>
                            <a:schemeClr val="tx1"/>
                          </a:solidFill>
                        </a:rPr>
                        <a:t>yr</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1435770"/>
                  </a:ext>
                </a:extLst>
              </a:tr>
            </a:tbl>
          </a:graphicData>
        </a:graphic>
      </p:graphicFrame>
      <p:graphicFrame>
        <p:nvGraphicFramePr>
          <p:cNvPr id="12" name="Table 5">
            <a:extLst>
              <a:ext uri="{FF2B5EF4-FFF2-40B4-BE49-F238E27FC236}">
                <a16:creationId xmlns:a16="http://schemas.microsoft.com/office/drawing/2014/main" id="{E1EF53DA-3BAC-40DB-85A2-7D81F3DC6C94}"/>
              </a:ext>
            </a:extLst>
          </p:cNvPr>
          <p:cNvGraphicFramePr>
            <a:graphicFrameLocks noGrp="1"/>
          </p:cNvGraphicFramePr>
          <p:nvPr>
            <p:extLst>
              <p:ext uri="{D42A27DB-BD31-4B8C-83A1-F6EECF244321}">
                <p14:modId xmlns:p14="http://schemas.microsoft.com/office/powerpoint/2010/main" val="3072522626"/>
              </p:ext>
            </p:extLst>
          </p:nvPr>
        </p:nvGraphicFramePr>
        <p:xfrm>
          <a:off x="4608491" y="3786636"/>
          <a:ext cx="4267200" cy="1295400"/>
        </p:xfrm>
        <a:graphic>
          <a:graphicData uri="http://schemas.openxmlformats.org/drawingml/2006/table">
            <a:tbl>
              <a:tblPr firstRow="1" bandRow="1">
                <a:tableStyleId>{5C22544A-7EE6-4342-B048-85BDC9FD1C3A}</a:tableStyleId>
              </a:tblPr>
              <a:tblGrid>
                <a:gridCol w="3501483">
                  <a:extLst>
                    <a:ext uri="{9D8B030D-6E8A-4147-A177-3AD203B41FA5}">
                      <a16:colId xmlns:a16="http://schemas.microsoft.com/office/drawing/2014/main" val="3587900454"/>
                    </a:ext>
                  </a:extLst>
                </a:gridCol>
                <a:gridCol w="765717">
                  <a:extLst>
                    <a:ext uri="{9D8B030D-6E8A-4147-A177-3AD203B41FA5}">
                      <a16:colId xmlns:a16="http://schemas.microsoft.com/office/drawing/2014/main" val="1865100692"/>
                    </a:ext>
                  </a:extLst>
                </a:gridCol>
              </a:tblGrid>
              <a:tr h="251650">
                <a:tc>
                  <a:txBody>
                    <a:bodyPr/>
                    <a:lstStyle/>
                    <a:p>
                      <a:pPr marL="0" algn="l" defTabSz="457189" rtl="0" eaLnBrk="1" latinLnBrk="0" hangingPunct="1"/>
                      <a:r>
                        <a:rPr lang="en-US" sz="1100" b="0" dirty="0">
                          <a:solidFill>
                            <a:schemeClr val="tx1"/>
                          </a:solidFill>
                        </a:rPr>
                        <a:t>Transformer capacity</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b="0" dirty="0">
                          <a:solidFill>
                            <a:schemeClr val="tx1"/>
                          </a:solidFill>
                        </a:rPr>
                        <a:t>30 MVA</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674298"/>
                  </a:ext>
                </a:extLst>
              </a:tr>
              <a:tr h="251650">
                <a:tc>
                  <a:txBody>
                    <a:bodyPr/>
                    <a:lstStyle/>
                    <a:p>
                      <a:pPr marL="0" algn="l" defTabSz="457189" rtl="0" eaLnBrk="1" latinLnBrk="0" hangingPunct="1"/>
                      <a:r>
                        <a:rPr lang="en-US" sz="1100" b="0" dirty="0">
                          <a:solidFill>
                            <a:schemeClr val="tx1"/>
                          </a:solidFill>
                        </a:rPr>
                        <a:t>Distance of the first switch from the substation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1.86 miles</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9809373"/>
                  </a:ext>
                </a:extLst>
              </a:tr>
              <a:tr h="251650">
                <a:tc>
                  <a:txBody>
                    <a:bodyPr/>
                    <a:lstStyle/>
                    <a:p>
                      <a:pPr marL="0" algn="l" defTabSz="457189" rtl="0" eaLnBrk="1" latinLnBrk="0" hangingPunct="1"/>
                      <a:r>
                        <a:rPr lang="en-US" sz="1100" b="0" dirty="0">
                          <a:solidFill>
                            <a:schemeClr val="tx1"/>
                          </a:solidFill>
                        </a:rPr>
                        <a:t>Distance of the second switch from the substation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2.12 miles</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261385"/>
                  </a:ext>
                </a:extLst>
              </a:tr>
              <a:tr h="251650">
                <a:tc>
                  <a:txBody>
                    <a:bodyPr/>
                    <a:lstStyle/>
                    <a:p>
                      <a:pPr marL="0" algn="l" defTabSz="457189" rtl="0" eaLnBrk="1" latinLnBrk="0" hangingPunct="1"/>
                      <a:r>
                        <a:rPr lang="en-US" sz="1100" b="0" dirty="0">
                          <a:solidFill>
                            <a:schemeClr val="tx1"/>
                          </a:solidFill>
                        </a:rPr>
                        <a:t>Restoration time of the first switch</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30 min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4301601"/>
                  </a:ext>
                </a:extLst>
              </a:tr>
              <a:tr h="251650">
                <a:tc>
                  <a:txBody>
                    <a:bodyPr/>
                    <a:lstStyle/>
                    <a:p>
                      <a:pPr marL="0" algn="l" defTabSz="457189" rtl="0" eaLnBrk="1" latinLnBrk="0" hangingPunct="1"/>
                      <a:r>
                        <a:rPr lang="en-US" sz="1100" b="0" dirty="0">
                          <a:solidFill>
                            <a:schemeClr val="tx1"/>
                          </a:solidFill>
                        </a:rPr>
                        <a:t>Restoration time of the second switch</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59.29 min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296584"/>
                  </a:ext>
                </a:extLst>
              </a:tr>
            </a:tbl>
          </a:graphicData>
        </a:graphic>
      </p:graphicFrame>
    </p:spTree>
    <p:extLst>
      <p:ext uri="{BB962C8B-B14F-4D97-AF65-F5344CB8AC3E}">
        <p14:creationId xmlns:p14="http://schemas.microsoft.com/office/powerpoint/2010/main" val="19420289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101</a:t>
            </a:fld>
            <a:endParaRPr lang="en-US"/>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Tree>
    <p:extLst>
      <p:ext uri="{BB962C8B-B14F-4D97-AF65-F5344CB8AC3E}">
        <p14:creationId xmlns:p14="http://schemas.microsoft.com/office/powerpoint/2010/main" val="172839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dirty="0">
                <a:latin typeface="Calibri" panose="020F0502020204030204" pitchFamily="34" charset="0"/>
                <a:cs typeface="Calibri" panose="020F0502020204030204" pitchFamily="34" charset="0"/>
              </a:rPr>
              <a:t>1. Outage Management</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1034840"/>
            <a:ext cx="8309610" cy="47883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The above approach works well for faults on three-phase main feeders, it is impractical to apply it for faults on laterals.</a:t>
            </a:r>
          </a:p>
          <a:p>
            <a:pPr algn="jus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Laterals are typically single-phase feeders, which are protected by fuses. </a:t>
            </a:r>
          </a:p>
          <a:p>
            <a:pPr algn="jus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Replacing fuses by an automated remote-controlled </a:t>
            </a:r>
            <a:r>
              <a:rPr lang="en-US" sz="2400" dirty="0" err="1">
                <a:solidFill>
                  <a:schemeClr val="tx1"/>
                </a:solidFill>
                <a:latin typeface="Calibri" panose="020F0502020204030204" pitchFamily="34" charset="0"/>
                <a:cs typeface="Calibri" panose="020F0502020204030204" pitchFamily="34" charset="0"/>
              </a:rPr>
              <a:t>sectionalizer</a:t>
            </a:r>
            <a:r>
              <a:rPr lang="en-US" sz="2400" dirty="0">
                <a:solidFill>
                  <a:schemeClr val="tx1"/>
                </a:solidFill>
                <a:latin typeface="Calibri" panose="020F0502020204030204" pitchFamily="34" charset="0"/>
                <a:cs typeface="Calibri" panose="020F0502020204030204" pitchFamily="34" charset="0"/>
              </a:rPr>
              <a:t> for every lateral in the system is cost prohibitive.</a:t>
            </a:r>
          </a:p>
          <a:p>
            <a:pPr algn="jus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Laterals do not have a tie point at the end to connect to other feeders.</a:t>
            </a:r>
          </a:p>
          <a:p>
            <a:pPr algn="jus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Hence, techniques based on information from customers, such as trouble call analysis, are the best to locate faults on laterals. </a:t>
            </a:r>
          </a:p>
          <a:p>
            <a:pPr algn="jus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Cost-prohibitive to replace fuses with remote-controlled </a:t>
            </a:r>
            <a:r>
              <a:rPr lang="en-US" sz="2400" b="0" i="0" dirty="0" err="1">
                <a:solidFill>
                  <a:schemeClr val="tx1"/>
                </a:solidFill>
                <a:effectLst/>
                <a:latin typeface="Calibri" panose="020F0502020204030204" pitchFamily="34" charset="0"/>
                <a:cs typeface="Calibri" panose="020F0502020204030204" pitchFamily="34" charset="0"/>
              </a:rPr>
              <a:t>sectionalizers</a:t>
            </a:r>
            <a:r>
              <a:rPr lang="en-US" sz="2400" b="0" i="0" dirty="0">
                <a:solidFill>
                  <a:schemeClr val="tx1"/>
                </a:solidFill>
                <a:effectLst/>
                <a:latin typeface="Calibri" panose="020F0502020204030204" pitchFamily="34" charset="0"/>
                <a:cs typeface="Calibri" panose="020F0502020204030204" pitchFamily="34" charset="0"/>
              </a:rPr>
              <a:t> on every lateral.</a:t>
            </a:r>
          </a:p>
          <a:p>
            <a:pPr marL="0" indent="0" algn="just">
              <a:buNone/>
            </a:pPr>
            <a:endParaRPr lang="en-US" sz="1800" b="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a:t>
            </a:fld>
            <a:endParaRPr lang="en-US"/>
          </a:p>
        </p:txBody>
      </p:sp>
      <p:sp>
        <p:nvSpPr>
          <p:cNvPr id="6" name="Text Placeholder 4">
            <a:extLst>
              <a:ext uri="{FF2B5EF4-FFF2-40B4-BE49-F238E27FC236}">
                <a16:creationId xmlns:a16="http://schemas.microsoft.com/office/drawing/2014/main" id="{A698C227-C73C-46E7-B552-150C4E1E731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22853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dirty="0"/>
              <a:t>1. 1 Trouble Call Analysis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1053853"/>
            <a:ext cx="8229600" cy="439127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Trouble call analysis relies on customer calls to locate outages.</a:t>
            </a:r>
          </a:p>
          <a:p>
            <a:pPr algn="just">
              <a:spcAft>
                <a:spcPts val="1200"/>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Advances in telecommunications technology have improved the process.</a:t>
            </a:r>
          </a:p>
          <a:p>
            <a:pPr algn="just">
              <a:spcAft>
                <a:spcPts val="1200"/>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Number of customer calls varies depending on time of day and weather conditions. Night time outages receive fewer calls, impacting the accuracy of fault location. Initial call volume increases gradually for about 30 minutes during stormy conditions. Calls decrease significantly after approximately 90 minutes of prolonged outage.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a:t>
            </a:fld>
            <a:endParaRPr lang="en-US"/>
          </a:p>
        </p:txBody>
      </p:sp>
      <p:sp>
        <p:nvSpPr>
          <p:cNvPr id="6" name="Text Placeholder 4">
            <a:extLst>
              <a:ext uri="{FF2B5EF4-FFF2-40B4-BE49-F238E27FC236}">
                <a16:creationId xmlns:a16="http://schemas.microsoft.com/office/drawing/2014/main" id="{5EFF94F1-E87E-4E3B-8C5A-23463BA40F4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67705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dirty="0"/>
              <a:t>1. 1 Trouble Call Analysis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1053853"/>
            <a:ext cx="8229600" cy="406107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Utilities now dedicate multiple phone lines for customers to report outages.</a:t>
            </a:r>
          </a:p>
          <a:p>
            <a:pPr algn="just">
              <a:spcAft>
                <a:spcPts val="1200"/>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Web interfaces and phone databases allow customers to enter outage information.</a:t>
            </a:r>
          </a:p>
          <a:p>
            <a:pPr algn="just">
              <a:spcAft>
                <a:spcPts val="1200"/>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Data from customer calls is processed and displayed on system maps for fault location.</a:t>
            </a:r>
          </a:p>
          <a:p>
            <a:pPr algn="just">
              <a:spcAft>
                <a:spcPts val="1200"/>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In addition, trouble call analysis system monitors the progress of restoration and provides customers feedback on expected length of the outage.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13</a:t>
            </a:fld>
            <a:endParaRPr lang="en-US"/>
          </a:p>
        </p:txBody>
      </p:sp>
      <p:sp>
        <p:nvSpPr>
          <p:cNvPr id="6" name="Text Placeholder 4">
            <a:extLst>
              <a:ext uri="{FF2B5EF4-FFF2-40B4-BE49-F238E27FC236}">
                <a16:creationId xmlns:a16="http://schemas.microsoft.com/office/drawing/2014/main" id="{5EFF94F1-E87E-4E3B-8C5A-23463BA40F4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038187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dirty="0">
                <a:latin typeface="Calibri" panose="020F0502020204030204" pitchFamily="34" charset="0"/>
                <a:cs typeface="Calibri" panose="020F0502020204030204" pitchFamily="34" charset="0"/>
              </a:rPr>
              <a:t>1. 1 Trouble Call Analysis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1052426"/>
            <a:ext cx="8229600" cy="466257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400" b="0" i="0" dirty="0">
                <a:solidFill>
                  <a:schemeClr val="tx1"/>
                </a:solidFill>
                <a:effectLst/>
                <a:latin typeface="Calibri" panose="020F0502020204030204" pitchFamily="34" charset="0"/>
                <a:cs typeface="Calibri" panose="020F0502020204030204" pitchFamily="34" charset="0"/>
              </a:rPr>
              <a:t>Automated retrieval of outage information from AMI provides additional insights.</a:t>
            </a:r>
          </a:p>
          <a:p>
            <a:pPr algn="just">
              <a:spcAft>
                <a:spcPts val="1200"/>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AMI primarily focuses on metering with no real-time feedback for operations.</a:t>
            </a:r>
          </a:p>
          <a:p>
            <a:pPr algn="just">
              <a:spcAft>
                <a:spcPts val="1200"/>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AMI collects energy consumption data periodically and sends it to a billing services company’s server.</a:t>
            </a:r>
          </a:p>
          <a:p>
            <a:pPr algn="just">
              <a:spcAft>
                <a:spcPts val="1200"/>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AMI can have a feature to report outages directly to the utility or through a third party.</a:t>
            </a:r>
          </a:p>
          <a:p>
            <a:pPr algn="just">
              <a:spcAft>
                <a:spcPts val="1200"/>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Communication bottlenecks may occur if a large number of meters report outages simultaneously</a:t>
            </a:r>
            <a:r>
              <a:rPr lang="en-US" sz="2400" dirty="0">
                <a:solidFill>
                  <a:schemeClr val="tx1"/>
                </a:solidFill>
                <a:latin typeface="Calibri" panose="020F0502020204030204" pitchFamily="34" charset="0"/>
                <a:cs typeface="Calibri" panose="020F0502020204030204" pitchFamily="34" charset="0"/>
              </a:rPr>
              <a:t>,</a:t>
            </a:r>
            <a:r>
              <a:rPr lang="en-US" sz="2400" b="0" i="0" dirty="0">
                <a:solidFill>
                  <a:schemeClr val="tx1"/>
                </a:solidFill>
                <a:effectLst/>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l</a:t>
            </a:r>
            <a:r>
              <a:rPr lang="en-US" sz="2400" b="0" i="0" dirty="0">
                <a:solidFill>
                  <a:schemeClr val="tx1"/>
                </a:solidFill>
                <a:effectLst/>
                <a:latin typeface="Calibri" panose="020F0502020204030204" pitchFamily="34" charset="0"/>
                <a:cs typeface="Calibri" panose="020F0502020204030204" pitchFamily="34" charset="0"/>
              </a:rPr>
              <a:t>oss of data is possible.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14</a:t>
            </a:fld>
            <a:endParaRPr lang="en-US"/>
          </a:p>
        </p:txBody>
      </p:sp>
      <p:sp>
        <p:nvSpPr>
          <p:cNvPr id="6" name="Text Placeholder 4">
            <a:extLst>
              <a:ext uri="{FF2B5EF4-FFF2-40B4-BE49-F238E27FC236}">
                <a16:creationId xmlns:a16="http://schemas.microsoft.com/office/drawing/2014/main" id="{2723C0D5-58D6-48A9-A277-635DE103AB6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64322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152681" y="141244"/>
            <a:ext cx="8534119" cy="534590"/>
          </a:xfrm>
        </p:spPr>
        <p:txBody>
          <a:bodyPr/>
          <a:lstStyle/>
          <a:p>
            <a:r>
              <a:rPr lang="en-US" sz="3200" dirty="0">
                <a:latin typeface="Calibri" panose="020F0502020204030204" pitchFamily="34" charset="0"/>
                <a:cs typeface="Calibri" panose="020F0502020204030204" pitchFamily="34" charset="0"/>
              </a:rPr>
              <a:t>1.1.1 Outage Location using Escalation Methods </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297180" y="859724"/>
            <a:ext cx="4484545" cy="493909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2200" b="0" i="0" dirty="0">
                <a:solidFill>
                  <a:schemeClr val="tx1"/>
                </a:solidFill>
                <a:effectLst/>
                <a:latin typeface="Calibri" panose="020F0502020204030204" pitchFamily="34" charset="0"/>
                <a:cs typeface="Calibri" panose="020F0502020204030204" pitchFamily="34" charset="0"/>
              </a:rPr>
              <a:t>Outage report escalation method utilizes reported interruptions to identify a common point of electrical connectivity.</a:t>
            </a:r>
          </a:p>
          <a:p>
            <a:pPr algn="just">
              <a:spcAft>
                <a:spcPts val="200"/>
              </a:spcAft>
              <a:buFont typeface="Arial" panose="020B0604020202020204" pitchFamily="34" charset="0"/>
              <a:buChar char="•"/>
            </a:pPr>
            <a:r>
              <a:rPr lang="en-US" sz="2200" b="0" i="0" dirty="0">
                <a:solidFill>
                  <a:schemeClr val="tx1"/>
                </a:solidFill>
                <a:effectLst/>
                <a:latin typeface="Calibri" panose="020F0502020204030204" pitchFamily="34" charset="0"/>
                <a:cs typeface="Calibri" panose="020F0502020204030204" pitchFamily="34" charset="0"/>
              </a:rPr>
              <a:t>Analysis starts from extreme downstream points and moves upstream.</a:t>
            </a:r>
          </a:p>
          <a:p>
            <a:pPr algn="just">
              <a:spcAft>
                <a:spcPts val="200"/>
              </a:spcAft>
              <a:buFont typeface="Arial" panose="020B0604020202020204" pitchFamily="34" charset="0"/>
              <a:buChar char="•"/>
            </a:pPr>
            <a:r>
              <a:rPr lang="en-US" sz="2200" b="0" i="0" dirty="0">
                <a:solidFill>
                  <a:schemeClr val="tx1"/>
                </a:solidFill>
                <a:effectLst/>
                <a:latin typeface="Calibri" panose="020F0502020204030204" pitchFamily="34" charset="0"/>
                <a:cs typeface="Calibri" panose="020F0502020204030204" pitchFamily="34" charset="0"/>
              </a:rPr>
              <a:t>In </a:t>
            </a:r>
            <a:r>
              <a:rPr lang="en-US" sz="2200" dirty="0">
                <a:solidFill>
                  <a:schemeClr val="tx1"/>
                </a:solidFill>
                <a:latin typeface="Calibri" panose="020F0502020204030204" pitchFamily="34" charset="0"/>
                <a:cs typeface="Calibri" panose="020F0502020204030204" pitchFamily="34" charset="0"/>
              </a:rPr>
              <a:t>F</a:t>
            </a:r>
            <a:r>
              <a:rPr lang="en-US" sz="2200" b="0" i="0" dirty="0">
                <a:solidFill>
                  <a:schemeClr val="tx1"/>
                </a:solidFill>
                <a:effectLst/>
                <a:latin typeface="Calibri" panose="020F0502020204030204" pitchFamily="34" charset="0"/>
                <a:cs typeface="Calibri" panose="020F0502020204030204" pitchFamily="34" charset="0"/>
              </a:rPr>
              <a:t>ig. 2, the number below transformers indicate the number of customer calls received for each transformer, parentheses indicate the total number of downstream devices at each level.</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15</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712427" y="921070"/>
            <a:ext cx="4259397" cy="3049430"/>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017943" y="4083043"/>
            <a:ext cx="3953881"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CD5DD893-6507-40E4-AEE0-82774FED21E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358746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152681" y="141244"/>
            <a:ext cx="8534119" cy="534590"/>
          </a:xfrm>
        </p:spPr>
        <p:txBody>
          <a:bodyPr/>
          <a:lstStyle/>
          <a:p>
            <a:r>
              <a:rPr lang="en-US" sz="3200" dirty="0">
                <a:latin typeface="Calibri" panose="020F0502020204030204" pitchFamily="34" charset="0"/>
                <a:cs typeface="Calibri" panose="020F0502020204030204" pitchFamily="34" charset="0"/>
              </a:rPr>
              <a:t>1.1.1 Outage Location using Escalation Methods </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172176" y="1094137"/>
            <a:ext cx="4484545" cy="3250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For example, Device 78606 is a recloser and Level 1 device. It has 40 Level 2 devices (lateral fuses) downstream.</a:t>
            </a:r>
          </a:p>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Calls associated with transformer 205684 suggest a problem with that specific transformer.</a:t>
            </a:r>
          </a:p>
          <a:p>
            <a:pPr algn="jus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16</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712427" y="921070"/>
            <a:ext cx="4259397" cy="3049430"/>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017943" y="4083043"/>
            <a:ext cx="3953881"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CD5DD893-6507-40E4-AEE0-82774FED21E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55452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1.1.1 Outage Location using Escalation Methods </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17</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5301842" y="1069564"/>
            <a:ext cx="3669982" cy="2627450"/>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331204" y="3978889"/>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cs typeface="Calibri" panose="020F0502020204030204" pitchFamily="34" charset="0"/>
              </a:rPr>
              <a:t>Fig. 2 One-Line diagram of part of a typical distribution systems</a:t>
            </a:r>
          </a:p>
        </p:txBody>
      </p:sp>
      <p:sp>
        <p:nvSpPr>
          <p:cNvPr id="11" name="TextBox 10">
            <a:extLst>
              <a:ext uri="{FF2B5EF4-FFF2-40B4-BE49-F238E27FC236}">
                <a16:creationId xmlns:a16="http://schemas.microsoft.com/office/drawing/2014/main" id="{1F886E4E-6F59-FBE8-0387-6ECC7D5DF998}"/>
              </a:ext>
            </a:extLst>
          </p:cNvPr>
          <p:cNvSpPr txBox="1"/>
          <p:nvPr/>
        </p:nvSpPr>
        <p:spPr>
          <a:xfrm>
            <a:off x="368300" y="892428"/>
            <a:ext cx="4844642" cy="4298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just" eaLnBrk="1" hangingPunct="1">
              <a:spcBef>
                <a:spcPct val="20000"/>
              </a:spcBef>
              <a:spcAft>
                <a:spcPts val="200"/>
              </a:spcAft>
              <a:buClr>
                <a:srgbClr val="CE1126"/>
              </a:buClr>
              <a:buSzPct val="80000"/>
              <a:buFont typeface="Arial" panose="020B0604020202020204" pitchFamily="34" charset="0"/>
              <a:buChar char="•"/>
              <a:defRPr sz="1400" b="0" i="0">
                <a:effectLst/>
                <a:latin typeface="+mn-lt"/>
              </a:defRPr>
            </a:lvl1pPr>
            <a:lvl2pPr marL="742932" indent="-285744" eaLnBrk="1" hangingPunct="1">
              <a:spcBef>
                <a:spcPct val="20000"/>
              </a:spcBef>
              <a:buClr>
                <a:srgbClr val="CE1126"/>
              </a:buClr>
              <a:buSzPct val="80000"/>
              <a:buFont typeface="Times" charset="0"/>
              <a:buChar char="•"/>
              <a:defRPr sz="2600">
                <a:solidFill>
                  <a:srgbClr val="6E6259"/>
                </a:solidFill>
                <a:latin typeface="+mn-lt"/>
                <a:ea typeface="Geneva" charset="-128"/>
              </a:defRPr>
            </a:lvl2pPr>
            <a:lvl3pPr marL="1142971" indent="-228594" eaLnBrk="1" hangingPunct="1">
              <a:spcBef>
                <a:spcPct val="20000"/>
              </a:spcBef>
              <a:buClr>
                <a:srgbClr val="CE1126"/>
              </a:buClr>
              <a:buSzPct val="80000"/>
              <a:buFont typeface="Times" charset="0"/>
              <a:buChar char="•"/>
              <a:defRPr sz="2600">
                <a:solidFill>
                  <a:srgbClr val="6E6259"/>
                </a:solidFill>
                <a:latin typeface="+mn-lt"/>
                <a:ea typeface="Geneva" charset="-128"/>
              </a:defRPr>
            </a:lvl3pPr>
            <a:lvl4pPr marL="1600160" indent="-228594" eaLnBrk="1" hangingPunct="1">
              <a:spcBef>
                <a:spcPct val="20000"/>
              </a:spcBef>
              <a:buClr>
                <a:srgbClr val="CE1126"/>
              </a:buClr>
              <a:buSzPct val="80000"/>
              <a:buFont typeface="Times" charset="0"/>
              <a:buChar char="•"/>
              <a:defRPr sz="2600">
                <a:solidFill>
                  <a:srgbClr val="6E6259"/>
                </a:solidFill>
                <a:latin typeface="+mn-lt"/>
                <a:ea typeface="Geneva" charset="-128"/>
              </a:defRPr>
            </a:lvl4pPr>
            <a:lvl5pPr marL="2057349" indent="-228594" eaLnBrk="1" hangingPunct="1">
              <a:spcBef>
                <a:spcPct val="20000"/>
              </a:spcBef>
              <a:buClr>
                <a:srgbClr val="CE1126"/>
              </a:buClr>
              <a:buSzPct val="80000"/>
              <a:buFont typeface="Times" charset="0"/>
              <a:buChar char="•"/>
              <a:defRPr sz="2600">
                <a:solidFill>
                  <a:srgbClr val="6E6259"/>
                </a:solidFill>
                <a:latin typeface="+mn-lt"/>
                <a:ea typeface="Geneva" charset="-128"/>
              </a:defRPr>
            </a:lvl5pPr>
            <a:lvl6pPr marL="2514537" indent="-228594"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342891" indent="-342891" algn="just" eaLnBrk="1" hangingPunct="1">
              <a:spcBef>
                <a:spcPct val="20000"/>
              </a:spcBef>
              <a:spcAft>
                <a:spcPts val="600"/>
              </a:spcAft>
              <a:buClr>
                <a:srgbClr val="CE1126"/>
              </a:buClr>
              <a:buSzPct val="80000"/>
              <a:buFont typeface="Arial" panose="020B0604020202020204" pitchFamily="34" charset="0"/>
              <a:buChar char="•"/>
            </a:pPr>
            <a:r>
              <a:rPr lang="en-US" sz="2400" dirty="0">
                <a:latin typeface="Calibri" panose="020F0502020204030204" pitchFamily="34" charset="0"/>
                <a:cs typeface="Calibri" panose="020F0502020204030204" pitchFamily="34" charset="0"/>
              </a:rPr>
              <a:t>Similarly, calls associated with transformers 205685 and 205686 indicate issues with those transformers.</a:t>
            </a:r>
          </a:p>
          <a:p>
            <a:pPr>
              <a:spcAft>
                <a:spcPts val="600"/>
              </a:spcAft>
            </a:pPr>
            <a:r>
              <a:rPr lang="en-US" sz="2400" dirty="0">
                <a:latin typeface="Calibri" panose="020F0502020204030204" pitchFamily="34" charset="0"/>
                <a:cs typeface="Calibri" panose="020F0502020204030204" pitchFamily="34" charset="0"/>
              </a:rPr>
              <a:t>Considering these calls independently implies separate problems with each transformer, which is unlikely.</a:t>
            </a:r>
          </a:p>
          <a:p>
            <a:pPr>
              <a:spcAft>
                <a:spcPts val="600"/>
              </a:spcAft>
            </a:pPr>
            <a:r>
              <a:rPr lang="en-US" sz="2400" dirty="0">
                <a:latin typeface="Calibri" panose="020F0502020204030204" pitchFamily="34" charset="0"/>
                <a:cs typeface="Calibri" panose="020F0502020204030204" pitchFamily="34" charset="0"/>
              </a:rPr>
              <a:t>Another possibility is a problem in the upstream feeder, affecting customers downstream from it.</a:t>
            </a:r>
          </a:p>
        </p:txBody>
      </p:sp>
      <p:sp>
        <p:nvSpPr>
          <p:cNvPr id="8" name="Text Placeholder 4">
            <a:extLst>
              <a:ext uri="{FF2B5EF4-FFF2-40B4-BE49-F238E27FC236}">
                <a16:creationId xmlns:a16="http://schemas.microsoft.com/office/drawing/2014/main" id="{6C83C0D3-6ABD-42BC-9033-253C8A0EAF7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88348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1.1.1 Outage Location using Escalation Methods </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18</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5301842" y="1069564"/>
            <a:ext cx="3669982" cy="2627450"/>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331204" y="3978889"/>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cs typeface="Calibri" panose="020F0502020204030204" pitchFamily="34" charset="0"/>
              </a:rPr>
              <a:t>Fig. 2 One-Line diagram of part of a typical distribution systems</a:t>
            </a:r>
          </a:p>
        </p:txBody>
      </p:sp>
      <p:sp>
        <p:nvSpPr>
          <p:cNvPr id="11" name="TextBox 10">
            <a:extLst>
              <a:ext uri="{FF2B5EF4-FFF2-40B4-BE49-F238E27FC236}">
                <a16:creationId xmlns:a16="http://schemas.microsoft.com/office/drawing/2014/main" id="{1F886E4E-6F59-FBE8-0387-6ECC7D5DF998}"/>
              </a:ext>
            </a:extLst>
          </p:cNvPr>
          <p:cNvSpPr txBox="1"/>
          <p:nvPr/>
        </p:nvSpPr>
        <p:spPr>
          <a:xfrm>
            <a:off x="368300" y="1069564"/>
            <a:ext cx="4844642" cy="35271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just" eaLnBrk="1" hangingPunct="1">
              <a:spcBef>
                <a:spcPct val="20000"/>
              </a:spcBef>
              <a:spcAft>
                <a:spcPts val="200"/>
              </a:spcAft>
              <a:buClr>
                <a:srgbClr val="CE1126"/>
              </a:buClr>
              <a:buSzPct val="80000"/>
              <a:buFont typeface="Arial" panose="020B0604020202020204" pitchFamily="34" charset="0"/>
              <a:buChar char="•"/>
              <a:defRPr sz="1400" b="0" i="0">
                <a:effectLst/>
                <a:latin typeface="+mn-lt"/>
              </a:defRPr>
            </a:lvl1pPr>
            <a:lvl2pPr marL="742932" indent="-285744" eaLnBrk="1" hangingPunct="1">
              <a:spcBef>
                <a:spcPct val="20000"/>
              </a:spcBef>
              <a:buClr>
                <a:srgbClr val="CE1126"/>
              </a:buClr>
              <a:buSzPct val="80000"/>
              <a:buFont typeface="Times" charset="0"/>
              <a:buChar char="•"/>
              <a:defRPr sz="2600">
                <a:solidFill>
                  <a:srgbClr val="6E6259"/>
                </a:solidFill>
                <a:latin typeface="+mn-lt"/>
                <a:ea typeface="Geneva" charset="-128"/>
              </a:defRPr>
            </a:lvl2pPr>
            <a:lvl3pPr marL="1142971" indent="-228594" eaLnBrk="1" hangingPunct="1">
              <a:spcBef>
                <a:spcPct val="20000"/>
              </a:spcBef>
              <a:buClr>
                <a:srgbClr val="CE1126"/>
              </a:buClr>
              <a:buSzPct val="80000"/>
              <a:buFont typeface="Times" charset="0"/>
              <a:buChar char="•"/>
              <a:defRPr sz="2600">
                <a:solidFill>
                  <a:srgbClr val="6E6259"/>
                </a:solidFill>
                <a:latin typeface="+mn-lt"/>
                <a:ea typeface="Geneva" charset="-128"/>
              </a:defRPr>
            </a:lvl3pPr>
            <a:lvl4pPr marL="1600160" indent="-228594" eaLnBrk="1" hangingPunct="1">
              <a:spcBef>
                <a:spcPct val="20000"/>
              </a:spcBef>
              <a:buClr>
                <a:srgbClr val="CE1126"/>
              </a:buClr>
              <a:buSzPct val="80000"/>
              <a:buFont typeface="Times" charset="0"/>
              <a:buChar char="•"/>
              <a:defRPr sz="2600">
                <a:solidFill>
                  <a:srgbClr val="6E6259"/>
                </a:solidFill>
                <a:latin typeface="+mn-lt"/>
                <a:ea typeface="Geneva" charset="-128"/>
              </a:defRPr>
            </a:lvl4pPr>
            <a:lvl5pPr marL="2057349" indent="-228594" eaLnBrk="1" hangingPunct="1">
              <a:spcBef>
                <a:spcPct val="20000"/>
              </a:spcBef>
              <a:buClr>
                <a:srgbClr val="CE1126"/>
              </a:buClr>
              <a:buSzPct val="80000"/>
              <a:buFont typeface="Times" charset="0"/>
              <a:buChar char="•"/>
              <a:defRPr sz="2600">
                <a:solidFill>
                  <a:srgbClr val="6E6259"/>
                </a:solidFill>
                <a:latin typeface="+mn-lt"/>
                <a:ea typeface="Geneva" charset="-128"/>
              </a:defRPr>
            </a:lvl5pPr>
            <a:lvl6pPr marL="2514537" indent="-228594"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sz="2400" dirty="0">
                <a:latin typeface="Calibri" panose="020F0502020204030204" pitchFamily="34" charset="0"/>
                <a:cs typeface="Calibri" panose="020F0502020204030204" pitchFamily="34" charset="0"/>
              </a:rPr>
              <a:t>The other possibility is that there is a problem in the feeder upstream which is causing all the customers connected downstream from it to lose power, even though no calls were received from customers connected to transformers 205682, 205683, and 205687.</a:t>
            </a:r>
          </a:p>
        </p:txBody>
      </p:sp>
      <p:sp>
        <p:nvSpPr>
          <p:cNvPr id="8" name="Text Placeholder 4">
            <a:extLst>
              <a:ext uri="{FF2B5EF4-FFF2-40B4-BE49-F238E27FC236}">
                <a16:creationId xmlns:a16="http://schemas.microsoft.com/office/drawing/2014/main" id="{6C83C0D3-6ABD-42BC-9033-253C8A0EAF7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44578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latin typeface="Calibri" panose="020F0502020204030204" pitchFamily="34" charset="0"/>
                <a:cs typeface="Calibri" panose="020F0502020204030204" pitchFamily="34" charset="0"/>
              </a:rPr>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283872" y="1018734"/>
            <a:ext cx="4299558" cy="435469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Protective devices within the distribution system are designated different levels based on their locations. All primary feeder  circuit breakers and reclosers are designated as Level 1 devices.</a:t>
            </a:r>
          </a:p>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Fuses connected to the primary side of distribution transformers are designated as Level 3 devices. </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19</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583430" y="1151684"/>
            <a:ext cx="4399824" cy="3149966"/>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4954852" y="4529640"/>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1730AA7F-62F6-40FA-B7F1-E9B3047A33E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93212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1908175"/>
            <a:ext cx="8641080" cy="1470025"/>
          </a:xfrm>
        </p:spPr>
        <p:txBody>
          <a:bodyPr/>
          <a:lstStyle/>
          <a:p>
            <a:pPr algn="ctr"/>
            <a:r>
              <a:rPr lang="en-US" sz="4000" b="1" dirty="0"/>
              <a:t>Analysis of Distribution System Operation Functions</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latin typeface="Calibri" panose="020F0502020204030204" pitchFamily="34" charset="0"/>
                <a:cs typeface="Calibri" panose="020F0502020204030204" pitchFamily="34" charset="0"/>
              </a:rPr>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283872" y="1018735"/>
            <a:ext cx="4399824" cy="417048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All protective devices between Level 1 and Level 3 are designated as Level 2 devices. This generally includes the lateral fuses serving the laterals.</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In Fig. 2, 11111 and 78606 are Level 1, 81508 and 23146 are Level 2, and 205683, 205684, 205686 are Level 3. </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20</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583430" y="1151684"/>
            <a:ext cx="4399824" cy="3149966"/>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4954852" y="4529640"/>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1730AA7F-62F6-40FA-B7F1-E9B3047A33E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753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272442" y="921368"/>
            <a:ext cx="4299558" cy="435469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state of protective devices can be either "0" for normal or "1" if suspected to have operated.</a:t>
            </a:r>
          </a:p>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state of Level 1 devices (recloser or a circuit breaker) changes to "1" if the specified threshold percentage of devices connected directly beneath it have their state changed to "1.”</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21</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572000" y="977051"/>
            <a:ext cx="4399824" cy="3149966"/>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4966282" y="4332914"/>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Tree>
    <p:extLst>
      <p:ext uri="{BB962C8B-B14F-4D97-AF65-F5344CB8AC3E}">
        <p14:creationId xmlns:p14="http://schemas.microsoft.com/office/powerpoint/2010/main" val="900437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272442" y="921368"/>
            <a:ext cx="4299558" cy="435469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Level 2 devices (lateral fuses) change to "1" if the specified threshold percentage of devices connected directly beneath it have their state changed to "1.“</a:t>
            </a:r>
          </a:p>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Level 3 devices are the distribution level transformer fuses, and a single call from a customer served by it changes its state to “1.”</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22</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572000" y="608751"/>
            <a:ext cx="4399824" cy="3149966"/>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4966282" y="3964614"/>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Tree>
    <p:extLst>
      <p:ext uri="{BB962C8B-B14F-4D97-AF65-F5344CB8AC3E}">
        <p14:creationId xmlns:p14="http://schemas.microsoft.com/office/powerpoint/2010/main" val="3340104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1156907"/>
            <a:ext cx="3997354" cy="388750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process of call escalation starts by changing the state of Level 3 devices associated with received calls to “1”.</a:t>
            </a:r>
          </a:p>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Any subsequent calls that are received from customers served by the same device will not affect its state.</a:t>
            </a:r>
          </a:p>
          <a:p>
            <a:pPr algn="just">
              <a:spcAft>
                <a:spcPts val="200"/>
              </a:spcAft>
              <a:buFont typeface="Arial" panose="020B0604020202020204" pitchFamily="34" charset="0"/>
              <a:buChar char="•"/>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23</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513277" y="979818"/>
            <a:ext cx="4399824" cy="3149966"/>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4974671" y="4248891"/>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1EEBD7B8-570E-4501-8F02-38E91987D7B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53781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390525" y="901319"/>
            <a:ext cx="4181475" cy="499624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After processing all the registered calls, the state of the Level 2 devices is determined, followed by the state of Level 1 devices.</a:t>
            </a:r>
          </a:p>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Once the states of all devices are determined, calls are grouped based on the state of devices that have their state changed to "1" and do not have any other device upstream with a state of "1."</a:t>
            </a:r>
          </a:p>
          <a:p>
            <a:pPr algn="just">
              <a:spcAft>
                <a:spcPts val="200"/>
              </a:spcAft>
              <a:buFont typeface="Arial" panose="020B0604020202020204" pitchFamily="34" charset="0"/>
              <a:buChar char="•"/>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24</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646627" y="932193"/>
            <a:ext cx="4399824" cy="3149966"/>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108021" y="4201266"/>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1EEBD7B8-570E-4501-8F02-38E91987D7B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25298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342900" y="765068"/>
            <a:ext cx="4509634" cy="541665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2300" dirty="0">
                <a:solidFill>
                  <a:schemeClr val="tx1"/>
                </a:solidFill>
                <a:latin typeface="Calibri" panose="020F0502020204030204" pitchFamily="34" charset="0"/>
                <a:ea typeface="Calibri" panose="020F0502020204030204" pitchFamily="34" charset="0"/>
                <a:cs typeface="Calibri" panose="020F0502020204030204" pitchFamily="34" charset="0"/>
              </a:rPr>
              <a:t>Further, the probability of two separate outages in a time frame is lower than one outage and the probability decreases as larger number of outages are considered.</a:t>
            </a:r>
          </a:p>
          <a:p>
            <a:pPr algn="just">
              <a:spcAft>
                <a:spcPts val="200"/>
              </a:spcAft>
              <a:buFont typeface="Arial" panose="020B0604020202020204" pitchFamily="34" charset="0"/>
              <a:buChar char="•"/>
            </a:pPr>
            <a:r>
              <a:rPr lang="en-US" sz="2300" dirty="0">
                <a:solidFill>
                  <a:schemeClr val="tx1"/>
                </a:solidFill>
                <a:latin typeface="Calibri" panose="020F0502020204030204" pitchFamily="34" charset="0"/>
                <a:ea typeface="Calibri" panose="020F0502020204030204" pitchFamily="34" charset="0"/>
                <a:cs typeface="Calibri" panose="020F0502020204030204" pitchFamily="34" charset="0"/>
              </a:rPr>
              <a:t>Hence, for Level 2 devices (lateral fuses), which typically do not have many devices downstream, using a high value for threshold could result in calls not getting grouped together and instead would be assigned to several lower level devices.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25</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852534" y="1059435"/>
            <a:ext cx="4215266" cy="3017835"/>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159028" y="4207443"/>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EA4DF10F-4376-4AD0-A7BE-53B1B7563A0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574395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1183089"/>
            <a:ext cx="4299358" cy="354757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a radial distribution feeder, Level 1 devices will have larger number of immediate downstream devices.</a:t>
            </a:r>
          </a:p>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a lower threshold value for Level 1 devices can group calls together during normal weather conditions, indicating a single outage.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26</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756558" y="1069563"/>
            <a:ext cx="4215266" cy="3017835"/>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159028" y="4207443"/>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B86349A3-E5A5-43CB-8BC1-D4B19790E6E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593481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8556"/>
            <a:ext cx="4299358" cy="495988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On the other hand, a higher threshold value for Level 1 devices, calls would not get grouped together, and an outage on the main feeder could be considered as multiple outage on laterals. </a:t>
            </a:r>
          </a:p>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threshold number seems paradoxical, as it should be low as well as high. Important factors on which this threshold could depend are weather conditions.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27</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756558" y="1069563"/>
            <a:ext cx="4215266" cy="3017835"/>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159028" y="4207443"/>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B86349A3-E5A5-43CB-8BC1-D4B19790E6E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6905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66235"/>
            <a:ext cx="4701828" cy="513530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2300" dirty="0">
                <a:solidFill>
                  <a:schemeClr val="tx1"/>
                </a:solidFill>
                <a:latin typeface="Calibri" panose="020F0502020204030204" pitchFamily="34" charset="0"/>
                <a:ea typeface="Calibri" panose="020F0502020204030204" pitchFamily="34" charset="0"/>
                <a:cs typeface="Calibri" panose="020F0502020204030204" pitchFamily="34" charset="0"/>
              </a:rPr>
              <a:t>Under normal weather conditions, the chance of more than one outage occurring within the same time period is relatively low. During such conditions, if calls that are associated with multiple devices are received, it is very likely that a main feeder circuit breaker upstream of the call origin would have operated. </a:t>
            </a:r>
          </a:p>
          <a:p>
            <a:pPr algn="just">
              <a:spcAft>
                <a:spcPts val="200"/>
              </a:spcAft>
              <a:buFont typeface="Arial" panose="020B0604020202020204" pitchFamily="34" charset="0"/>
              <a:buChar char="•"/>
            </a:pPr>
            <a:r>
              <a:rPr lang="en-US" sz="2300" dirty="0">
                <a:solidFill>
                  <a:schemeClr val="tx1"/>
                </a:solidFill>
                <a:latin typeface="Calibri" panose="020F0502020204030204" pitchFamily="34" charset="0"/>
                <a:ea typeface="Calibri" panose="020F0502020204030204" pitchFamily="34" charset="0"/>
                <a:cs typeface="Calibri" panose="020F0502020204030204" pitchFamily="34" charset="0"/>
              </a:rPr>
              <a:t>Hence, a lower threshold value for Level 1 devices would make it possible to classify the incoming calls in a single group.</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28</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927600" y="1062827"/>
            <a:ext cx="4215266" cy="3017835"/>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159028" y="4207443"/>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F7A2C7B7-EE95-416C-AF23-2DE612AE1EF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53837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1062827"/>
            <a:ext cx="4470400" cy="383593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On the other hand, during stormy conditions, the likelihood of multiple outages increases.</a:t>
            </a:r>
          </a:p>
          <a:p>
            <a:pPr algn="just">
              <a:spcAft>
                <a:spcPts val="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under such conditions, a relatively higher threshold value for Level 1 devices would ascertain that the calls are not classified into a single group.</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29</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927600" y="1062827"/>
            <a:ext cx="4215266" cy="3017835"/>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159028" y="4207443"/>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F7A2C7B7-EE95-416C-AF23-2DE612AE1EF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1234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Overview</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62022"/>
            <a:ext cx="8229600" cy="303011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spcAft>
                <a:spcPts val="1200"/>
              </a:spcAft>
            </a:pPr>
            <a:r>
              <a:rPr lang="en-US" sz="2400" dirty="0">
                <a:solidFill>
                  <a:schemeClr val="tx1"/>
                </a:solidFill>
                <a:latin typeface="Calibri" panose="020F0502020204030204" pitchFamily="34" charset="0"/>
                <a:cs typeface="Calibri" panose="020F0502020204030204" pitchFamily="34" charset="0"/>
              </a:rPr>
              <a:t>Implementation of distribution automation functions requires thoughtful planning and analysis.</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Specific details, such as the data requirements and algorithms to arrive at a decision are important.</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This slide deck examines in detail of distribution automation functions.</a:t>
            </a:r>
          </a:p>
          <a:p>
            <a:pPr algn="just">
              <a:spcAft>
                <a:spcPts val="1200"/>
              </a:spcAft>
            </a:pPr>
            <a:endParaRPr lang="en-US" sz="24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6" name="Text Placeholder 4">
            <a:extLst>
              <a:ext uri="{FF2B5EF4-FFF2-40B4-BE49-F238E27FC236}">
                <a16:creationId xmlns:a16="http://schemas.microsoft.com/office/drawing/2014/main" id="{C1235DBF-A4C5-45E4-A532-ED4576BA251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30</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927600" y="1062827"/>
            <a:ext cx="4215266" cy="3017835"/>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159028" y="4207443"/>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A855745E-7256-41B2-A25C-893EC766734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371475" y="961493"/>
            <a:ext cx="4701828" cy="461063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Thus, the threshold value of Level 1 devices has to be chosen as a trade‐off between allowing multiple outages to be classified into different groups during rough weather conditions while also allowing calls to be grouped together during normal conditions. </a:t>
            </a:r>
          </a:p>
          <a:p>
            <a:pPr algn="just">
              <a:spcAft>
                <a:spcPts val="200"/>
              </a:spcAft>
              <a:buFont typeface="Arial" panose="020B0604020202020204" pitchFamily="34" charset="0"/>
              <a:buChar char="•"/>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The best way to achieve this would be to set a variable threshold that is changed between certain ranges depending on the weather conditions.</a:t>
            </a:r>
          </a:p>
        </p:txBody>
      </p:sp>
    </p:spTree>
    <p:extLst>
      <p:ext uri="{BB962C8B-B14F-4D97-AF65-F5344CB8AC3E}">
        <p14:creationId xmlns:p14="http://schemas.microsoft.com/office/powerpoint/2010/main" val="2211569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675834"/>
            <a:ext cx="4216400" cy="199510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distribution circuit configuration and call record data were obtained from a utility in Kansas for the test cases.</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addition, a list of operated protective devices that were discovered by the field restoration crew associated with each call sequence was obtained.</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calls received within one and a half hours after the first call are considered for processing, while calls received after this period are considered separate instances of outages.</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system configuration for the first case is shown in Figure 2.</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Table 1 presents the log of calls received during the outage.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31</a:t>
            </a:fld>
            <a:endParaRPr lang="en-US"/>
          </a:p>
        </p:txBody>
      </p:sp>
      <p:pic>
        <p:nvPicPr>
          <p:cNvPr id="8" name="Picture 7">
            <a:extLst>
              <a:ext uri="{FF2B5EF4-FFF2-40B4-BE49-F238E27FC236}">
                <a16:creationId xmlns:a16="http://schemas.microsoft.com/office/drawing/2014/main" id="{2E43D5ED-4B8F-F5B6-A9B2-677F38837F0C}"/>
              </a:ext>
            </a:extLst>
          </p:cNvPr>
          <p:cNvPicPr>
            <a:picLocks noChangeAspect="1"/>
          </p:cNvPicPr>
          <p:nvPr/>
        </p:nvPicPr>
        <p:blipFill>
          <a:blip r:embed="rId2"/>
          <a:stretch>
            <a:fillRect/>
          </a:stretch>
        </p:blipFill>
        <p:spPr>
          <a:xfrm>
            <a:off x="4690232" y="3429000"/>
            <a:ext cx="4335535" cy="2508255"/>
          </a:xfrm>
          <a:prstGeom prst="rect">
            <a:avLst/>
          </a:prstGeom>
        </p:spPr>
      </p:pic>
      <p:sp>
        <p:nvSpPr>
          <p:cNvPr id="10" name="TextBox 9">
            <a:extLst>
              <a:ext uri="{FF2B5EF4-FFF2-40B4-BE49-F238E27FC236}">
                <a16:creationId xmlns:a16="http://schemas.microsoft.com/office/drawing/2014/main" id="{7179FB55-F7D3-9499-F52F-95CF3E39DA62}"/>
              </a:ext>
            </a:extLst>
          </p:cNvPr>
          <p:cNvSpPr txBox="1"/>
          <p:nvPr/>
        </p:nvSpPr>
        <p:spPr>
          <a:xfrm>
            <a:off x="5506267" y="3404570"/>
            <a:ext cx="2820861" cy="307777"/>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1: Calls log of 18 June 2010</a:t>
            </a:r>
          </a:p>
        </p:txBody>
      </p:sp>
      <p:pic>
        <p:nvPicPr>
          <p:cNvPr id="9" name="Picture 8">
            <a:extLst>
              <a:ext uri="{FF2B5EF4-FFF2-40B4-BE49-F238E27FC236}">
                <a16:creationId xmlns:a16="http://schemas.microsoft.com/office/drawing/2014/main" id="{8E88662A-C7B1-491A-B531-160284DFEB07}"/>
              </a:ext>
            </a:extLst>
          </p:cNvPr>
          <p:cNvPicPr>
            <a:picLocks noChangeAspect="1"/>
          </p:cNvPicPr>
          <p:nvPr/>
        </p:nvPicPr>
        <p:blipFill>
          <a:blip r:embed="rId3"/>
          <a:stretch>
            <a:fillRect/>
          </a:stretch>
        </p:blipFill>
        <p:spPr>
          <a:xfrm>
            <a:off x="4809067" y="-16498"/>
            <a:ext cx="3945466" cy="2824677"/>
          </a:xfrm>
          <a:prstGeom prst="rect">
            <a:avLst/>
          </a:prstGeom>
        </p:spPr>
      </p:pic>
      <p:sp>
        <p:nvSpPr>
          <p:cNvPr id="11" name="TextBox 10">
            <a:extLst>
              <a:ext uri="{FF2B5EF4-FFF2-40B4-BE49-F238E27FC236}">
                <a16:creationId xmlns:a16="http://schemas.microsoft.com/office/drawing/2014/main" id="{1FA107A6-0E0A-4596-BAFB-A23E24693E68}"/>
              </a:ext>
            </a:extLst>
          </p:cNvPr>
          <p:cNvSpPr txBox="1"/>
          <p:nvPr/>
        </p:nvSpPr>
        <p:spPr>
          <a:xfrm>
            <a:off x="4673600" y="2784389"/>
            <a:ext cx="4335535"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12" name="Text Placeholder 4">
            <a:extLst>
              <a:ext uri="{FF2B5EF4-FFF2-40B4-BE49-F238E27FC236}">
                <a16:creationId xmlns:a16="http://schemas.microsoft.com/office/drawing/2014/main" id="{18A5EB65-2C66-479B-836F-83F544BA2CF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83385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5000468"/>
            <a:ext cx="8077200" cy="55166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Table 2 shows escalation of calls and their impacts on the status of the devices.</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Fuses 205683, 205684, 205685, and 205686 are fuses and thus Level 3 devices, which change status even with one call. </a:t>
            </a:r>
          </a:p>
          <a:p>
            <a:pPr algn="just">
              <a:spcAft>
                <a:spcPts val="200"/>
              </a:spcAft>
              <a:buFont typeface="Arial" panose="020B0604020202020204" pitchFamily="34" charset="0"/>
              <a:buChar char="•"/>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32</a:t>
            </a:fld>
            <a:endParaRPr lang="en-US"/>
          </a:p>
        </p:txBody>
      </p:sp>
      <p:pic>
        <p:nvPicPr>
          <p:cNvPr id="9" name="Picture 8">
            <a:extLst>
              <a:ext uri="{FF2B5EF4-FFF2-40B4-BE49-F238E27FC236}">
                <a16:creationId xmlns:a16="http://schemas.microsoft.com/office/drawing/2014/main" id="{F16DAD0D-1D5A-45FE-A350-B018193D52CB}"/>
              </a:ext>
            </a:extLst>
          </p:cNvPr>
          <p:cNvPicPr>
            <a:picLocks noChangeAspect="1"/>
          </p:cNvPicPr>
          <p:nvPr/>
        </p:nvPicPr>
        <p:blipFill>
          <a:blip r:embed="rId2"/>
          <a:stretch>
            <a:fillRect/>
          </a:stretch>
        </p:blipFill>
        <p:spPr>
          <a:xfrm>
            <a:off x="392118" y="1305870"/>
            <a:ext cx="8743415" cy="3581641"/>
          </a:xfrm>
          <a:prstGeom prst="rect">
            <a:avLst/>
          </a:prstGeom>
        </p:spPr>
      </p:pic>
      <p:sp>
        <p:nvSpPr>
          <p:cNvPr id="11" name="TextBox 10">
            <a:extLst>
              <a:ext uri="{FF2B5EF4-FFF2-40B4-BE49-F238E27FC236}">
                <a16:creationId xmlns:a16="http://schemas.microsoft.com/office/drawing/2014/main" id="{C1DF67DE-D3AB-4D0D-B009-BC0F425E58DC}"/>
              </a:ext>
            </a:extLst>
          </p:cNvPr>
          <p:cNvSpPr txBox="1"/>
          <p:nvPr/>
        </p:nvSpPr>
        <p:spPr>
          <a:xfrm>
            <a:off x="2760859" y="938059"/>
            <a:ext cx="3622282" cy="318234"/>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2: Escalation Calls and status of device</a:t>
            </a:r>
          </a:p>
        </p:txBody>
      </p:sp>
      <p:sp>
        <p:nvSpPr>
          <p:cNvPr id="12" name="Text Placeholder 4">
            <a:extLst>
              <a:ext uri="{FF2B5EF4-FFF2-40B4-BE49-F238E27FC236}">
                <a16:creationId xmlns:a16="http://schemas.microsoft.com/office/drawing/2014/main" id="{D48EFA72-2740-4C77-8926-F0BF0AD5B7D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57542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33</a:t>
            </a:fld>
            <a:endParaRPr lang="en-US"/>
          </a:p>
        </p:txBody>
      </p:sp>
      <p:pic>
        <p:nvPicPr>
          <p:cNvPr id="12" name="Picture 11">
            <a:extLst>
              <a:ext uri="{FF2B5EF4-FFF2-40B4-BE49-F238E27FC236}">
                <a16:creationId xmlns:a16="http://schemas.microsoft.com/office/drawing/2014/main" id="{E1136DDE-7958-94B9-4B7A-5783529B6A18}"/>
              </a:ext>
            </a:extLst>
          </p:cNvPr>
          <p:cNvPicPr>
            <a:picLocks noChangeAspect="1"/>
          </p:cNvPicPr>
          <p:nvPr/>
        </p:nvPicPr>
        <p:blipFill>
          <a:blip r:embed="rId2"/>
          <a:stretch>
            <a:fillRect/>
          </a:stretch>
        </p:blipFill>
        <p:spPr>
          <a:xfrm>
            <a:off x="343946" y="1108892"/>
            <a:ext cx="8456103" cy="3046336"/>
          </a:xfrm>
          <a:prstGeom prst="rect">
            <a:avLst/>
          </a:prstGeom>
        </p:spPr>
      </p:pic>
      <p:sp>
        <p:nvSpPr>
          <p:cNvPr id="14" name="TextBox 13">
            <a:extLst>
              <a:ext uri="{FF2B5EF4-FFF2-40B4-BE49-F238E27FC236}">
                <a16:creationId xmlns:a16="http://schemas.microsoft.com/office/drawing/2014/main" id="{F62D2438-7FA0-C15A-1ADA-DFDBEC8694E1}"/>
              </a:ext>
            </a:extLst>
          </p:cNvPr>
          <p:cNvSpPr txBox="1"/>
          <p:nvPr/>
        </p:nvSpPr>
        <p:spPr>
          <a:xfrm>
            <a:off x="343946" y="4260247"/>
            <a:ext cx="8124825" cy="1639423"/>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Note that 205682 and 205687 did not have any calls and are not listed in Table 1.</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Fuse 23146 is a Level 2 device, and its status changes after more than 20% of the devices below it change their status to 1.</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After the fourth call, two devices below 23146 become 1, exceeding the 20% threshold, causing its status to change to 1.</a:t>
            </a:r>
          </a:p>
        </p:txBody>
      </p:sp>
      <p:sp>
        <p:nvSpPr>
          <p:cNvPr id="15" name="TextBox 14">
            <a:extLst>
              <a:ext uri="{FF2B5EF4-FFF2-40B4-BE49-F238E27FC236}">
                <a16:creationId xmlns:a16="http://schemas.microsoft.com/office/drawing/2014/main" id="{130B5E2A-5BB1-1DF3-4111-3002FE6123E4}"/>
              </a:ext>
            </a:extLst>
          </p:cNvPr>
          <p:cNvSpPr txBox="1"/>
          <p:nvPr/>
        </p:nvSpPr>
        <p:spPr>
          <a:xfrm>
            <a:off x="2484152" y="902494"/>
            <a:ext cx="372197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2: Escalation Calls and status of device</a:t>
            </a:r>
          </a:p>
        </p:txBody>
      </p:sp>
      <p:sp>
        <p:nvSpPr>
          <p:cNvPr id="8" name="Text Placeholder 4">
            <a:extLst>
              <a:ext uri="{FF2B5EF4-FFF2-40B4-BE49-F238E27FC236}">
                <a16:creationId xmlns:a16="http://schemas.microsoft.com/office/drawing/2014/main" id="{95CFE20D-A947-49F0-8072-772CD09D531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96090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34</a:t>
            </a:fld>
            <a:endParaRPr lang="en-US"/>
          </a:p>
        </p:txBody>
      </p:sp>
      <p:pic>
        <p:nvPicPr>
          <p:cNvPr id="12" name="Picture 11">
            <a:extLst>
              <a:ext uri="{FF2B5EF4-FFF2-40B4-BE49-F238E27FC236}">
                <a16:creationId xmlns:a16="http://schemas.microsoft.com/office/drawing/2014/main" id="{E1136DDE-7958-94B9-4B7A-5783529B6A18}"/>
              </a:ext>
            </a:extLst>
          </p:cNvPr>
          <p:cNvPicPr>
            <a:picLocks noChangeAspect="1"/>
          </p:cNvPicPr>
          <p:nvPr/>
        </p:nvPicPr>
        <p:blipFill>
          <a:blip r:embed="rId2"/>
          <a:stretch>
            <a:fillRect/>
          </a:stretch>
        </p:blipFill>
        <p:spPr>
          <a:xfrm>
            <a:off x="343946" y="1108892"/>
            <a:ext cx="8456103" cy="3046336"/>
          </a:xfrm>
          <a:prstGeom prst="rect">
            <a:avLst/>
          </a:prstGeom>
        </p:spPr>
      </p:pic>
      <p:sp>
        <p:nvSpPr>
          <p:cNvPr id="14" name="TextBox 13">
            <a:extLst>
              <a:ext uri="{FF2B5EF4-FFF2-40B4-BE49-F238E27FC236}">
                <a16:creationId xmlns:a16="http://schemas.microsoft.com/office/drawing/2014/main" id="{F62D2438-7FA0-C15A-1ADA-DFDBEC8694E1}"/>
              </a:ext>
            </a:extLst>
          </p:cNvPr>
          <p:cNvSpPr txBox="1"/>
          <p:nvPr/>
        </p:nvSpPr>
        <p:spPr>
          <a:xfrm>
            <a:off x="343946" y="4260247"/>
            <a:ext cx="8342854" cy="1805623"/>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Additional calls do not change the status of any other Level 2 or Level 1 devices.</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This implies that all the calls belong to one group, which are associated with device 23146.</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It was also reported as the operated protective device by the utility.</a:t>
            </a:r>
          </a:p>
        </p:txBody>
      </p:sp>
      <p:sp>
        <p:nvSpPr>
          <p:cNvPr id="15" name="TextBox 14">
            <a:extLst>
              <a:ext uri="{FF2B5EF4-FFF2-40B4-BE49-F238E27FC236}">
                <a16:creationId xmlns:a16="http://schemas.microsoft.com/office/drawing/2014/main" id="{130B5E2A-5BB1-1DF3-4111-3002FE6123E4}"/>
              </a:ext>
            </a:extLst>
          </p:cNvPr>
          <p:cNvSpPr txBox="1"/>
          <p:nvPr/>
        </p:nvSpPr>
        <p:spPr>
          <a:xfrm>
            <a:off x="2374086" y="913450"/>
            <a:ext cx="372197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2: Escalation Calls and status of device</a:t>
            </a:r>
          </a:p>
        </p:txBody>
      </p:sp>
      <p:sp>
        <p:nvSpPr>
          <p:cNvPr id="8" name="Text Placeholder 4">
            <a:extLst>
              <a:ext uri="{FF2B5EF4-FFF2-40B4-BE49-F238E27FC236}">
                <a16:creationId xmlns:a16="http://schemas.microsoft.com/office/drawing/2014/main" id="{E68CF2E6-1BB9-4D97-8A8E-FC62E2567C7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19504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35</a:t>
            </a:fld>
            <a:endParaRPr lang="en-US"/>
          </a:p>
        </p:txBody>
      </p:sp>
      <p:sp>
        <p:nvSpPr>
          <p:cNvPr id="14" name="TextBox 13">
            <a:extLst>
              <a:ext uri="{FF2B5EF4-FFF2-40B4-BE49-F238E27FC236}">
                <a16:creationId xmlns:a16="http://schemas.microsoft.com/office/drawing/2014/main" id="{F62D2438-7FA0-C15A-1ADA-DFDBEC8694E1}"/>
              </a:ext>
            </a:extLst>
          </p:cNvPr>
          <p:cNvSpPr txBox="1"/>
          <p:nvPr/>
        </p:nvSpPr>
        <p:spPr>
          <a:xfrm>
            <a:off x="282711" y="4501250"/>
            <a:ext cx="6267926" cy="1281376"/>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Above figure illustrates another example of trouble calls due to the operation of multiple protective devices within the same period.</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Table 3 provides the call log for this example.</a:t>
            </a:r>
          </a:p>
        </p:txBody>
      </p:sp>
      <p:pic>
        <p:nvPicPr>
          <p:cNvPr id="6" name="Picture 5">
            <a:extLst>
              <a:ext uri="{FF2B5EF4-FFF2-40B4-BE49-F238E27FC236}">
                <a16:creationId xmlns:a16="http://schemas.microsoft.com/office/drawing/2014/main" id="{A6851A2D-827F-B55A-D76D-24373B35234B}"/>
              </a:ext>
            </a:extLst>
          </p:cNvPr>
          <p:cNvPicPr>
            <a:picLocks noChangeAspect="1"/>
          </p:cNvPicPr>
          <p:nvPr/>
        </p:nvPicPr>
        <p:blipFill>
          <a:blip r:embed="rId2"/>
          <a:stretch>
            <a:fillRect/>
          </a:stretch>
        </p:blipFill>
        <p:spPr>
          <a:xfrm>
            <a:off x="18105" y="675834"/>
            <a:ext cx="6532532" cy="3283770"/>
          </a:xfrm>
          <a:prstGeom prst="rect">
            <a:avLst/>
          </a:prstGeom>
        </p:spPr>
      </p:pic>
      <p:pic>
        <p:nvPicPr>
          <p:cNvPr id="16" name="Picture 15">
            <a:extLst>
              <a:ext uri="{FF2B5EF4-FFF2-40B4-BE49-F238E27FC236}">
                <a16:creationId xmlns:a16="http://schemas.microsoft.com/office/drawing/2014/main" id="{EB66743A-87E1-F528-D1B5-0456BA11A381}"/>
              </a:ext>
            </a:extLst>
          </p:cNvPr>
          <p:cNvPicPr>
            <a:picLocks noChangeAspect="1"/>
          </p:cNvPicPr>
          <p:nvPr/>
        </p:nvPicPr>
        <p:blipFill>
          <a:blip r:embed="rId3"/>
          <a:stretch>
            <a:fillRect/>
          </a:stretch>
        </p:blipFill>
        <p:spPr>
          <a:xfrm>
            <a:off x="6588454" y="703358"/>
            <a:ext cx="2523450" cy="4735790"/>
          </a:xfrm>
          <a:prstGeom prst="rect">
            <a:avLst/>
          </a:prstGeom>
        </p:spPr>
      </p:pic>
      <p:sp>
        <p:nvSpPr>
          <p:cNvPr id="17" name="TextBox 16">
            <a:extLst>
              <a:ext uri="{FF2B5EF4-FFF2-40B4-BE49-F238E27FC236}">
                <a16:creationId xmlns:a16="http://schemas.microsoft.com/office/drawing/2014/main" id="{EA38DCF3-3C5F-EC25-CC2D-82D25F06D781}"/>
              </a:ext>
            </a:extLst>
          </p:cNvPr>
          <p:cNvSpPr txBox="1"/>
          <p:nvPr/>
        </p:nvSpPr>
        <p:spPr>
          <a:xfrm>
            <a:off x="6891867" y="434625"/>
            <a:ext cx="1633531" cy="338554"/>
          </a:xfrm>
          <a:prstGeom prst="rect">
            <a:avLst/>
          </a:prstGeom>
          <a:noFill/>
        </p:spPr>
        <p:txBody>
          <a:bodyPr wrap="square">
            <a:spAutoFit/>
          </a:bodyPr>
          <a:lstStyle/>
          <a:p>
            <a:pPr algn="just">
              <a:spcAft>
                <a:spcPts val="200"/>
              </a:spcAft>
            </a:pPr>
            <a:r>
              <a:rPr lang="en-US" sz="1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3: Calls log</a:t>
            </a:r>
          </a:p>
        </p:txBody>
      </p:sp>
      <p:sp>
        <p:nvSpPr>
          <p:cNvPr id="9" name="TextBox 8">
            <a:extLst>
              <a:ext uri="{FF2B5EF4-FFF2-40B4-BE49-F238E27FC236}">
                <a16:creationId xmlns:a16="http://schemas.microsoft.com/office/drawing/2014/main" id="{B094D353-5BF5-4FEA-B9A1-C25508CCC460}"/>
              </a:ext>
            </a:extLst>
          </p:cNvPr>
          <p:cNvSpPr txBox="1"/>
          <p:nvPr/>
        </p:nvSpPr>
        <p:spPr>
          <a:xfrm>
            <a:off x="341495" y="4071976"/>
            <a:ext cx="6050838" cy="307777"/>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3 Circuit diagram and call scenario for 13 August 2010</a:t>
            </a:r>
          </a:p>
        </p:txBody>
      </p:sp>
      <p:sp>
        <p:nvSpPr>
          <p:cNvPr id="10" name="Text Placeholder 4">
            <a:extLst>
              <a:ext uri="{FF2B5EF4-FFF2-40B4-BE49-F238E27FC236}">
                <a16:creationId xmlns:a16="http://schemas.microsoft.com/office/drawing/2014/main" id="{DF24AD67-41E7-4D0C-8254-214B9121572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506547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36</a:t>
            </a:fld>
            <a:endParaRPr lang="en-US"/>
          </a:p>
        </p:txBody>
      </p:sp>
      <p:sp>
        <p:nvSpPr>
          <p:cNvPr id="14" name="TextBox 13">
            <a:extLst>
              <a:ext uri="{FF2B5EF4-FFF2-40B4-BE49-F238E27FC236}">
                <a16:creationId xmlns:a16="http://schemas.microsoft.com/office/drawing/2014/main" id="{F62D2438-7FA0-C15A-1ADA-DFDBEC8694E1}"/>
              </a:ext>
            </a:extLst>
          </p:cNvPr>
          <p:cNvSpPr txBox="1"/>
          <p:nvPr/>
        </p:nvSpPr>
        <p:spPr>
          <a:xfrm>
            <a:off x="301620" y="3769389"/>
            <a:ext cx="6267926" cy="2389372"/>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Each feeder downstream of the fuse serves multiple transformers, but in this figure only one downstream transformer is shown, to keep the figure simple.</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A table next to each transformer lists the transformers associated with the customer calls. For example, fuse 22878 serves 11 transformers below it, but only five are listed in the table because trouble calls were received only from customers served by these transformers.</a:t>
            </a:r>
          </a:p>
        </p:txBody>
      </p:sp>
      <p:pic>
        <p:nvPicPr>
          <p:cNvPr id="6" name="Picture 5">
            <a:extLst>
              <a:ext uri="{FF2B5EF4-FFF2-40B4-BE49-F238E27FC236}">
                <a16:creationId xmlns:a16="http://schemas.microsoft.com/office/drawing/2014/main" id="{A6851A2D-827F-B55A-D76D-24373B35234B}"/>
              </a:ext>
            </a:extLst>
          </p:cNvPr>
          <p:cNvPicPr>
            <a:picLocks noChangeAspect="1"/>
          </p:cNvPicPr>
          <p:nvPr/>
        </p:nvPicPr>
        <p:blipFill>
          <a:blip r:embed="rId2"/>
          <a:stretch>
            <a:fillRect/>
          </a:stretch>
        </p:blipFill>
        <p:spPr>
          <a:xfrm>
            <a:off x="18105" y="675834"/>
            <a:ext cx="6532532" cy="2964988"/>
          </a:xfrm>
          <a:prstGeom prst="rect">
            <a:avLst/>
          </a:prstGeom>
        </p:spPr>
      </p:pic>
      <p:pic>
        <p:nvPicPr>
          <p:cNvPr id="16" name="Picture 15">
            <a:extLst>
              <a:ext uri="{FF2B5EF4-FFF2-40B4-BE49-F238E27FC236}">
                <a16:creationId xmlns:a16="http://schemas.microsoft.com/office/drawing/2014/main" id="{EB66743A-87E1-F528-D1B5-0456BA11A381}"/>
              </a:ext>
            </a:extLst>
          </p:cNvPr>
          <p:cNvPicPr>
            <a:picLocks noChangeAspect="1"/>
          </p:cNvPicPr>
          <p:nvPr/>
        </p:nvPicPr>
        <p:blipFill>
          <a:blip r:embed="rId3"/>
          <a:stretch>
            <a:fillRect/>
          </a:stretch>
        </p:blipFill>
        <p:spPr>
          <a:xfrm>
            <a:off x="6588454" y="703358"/>
            <a:ext cx="2523450" cy="4735790"/>
          </a:xfrm>
          <a:prstGeom prst="rect">
            <a:avLst/>
          </a:prstGeom>
        </p:spPr>
      </p:pic>
      <p:sp>
        <p:nvSpPr>
          <p:cNvPr id="17" name="TextBox 16">
            <a:extLst>
              <a:ext uri="{FF2B5EF4-FFF2-40B4-BE49-F238E27FC236}">
                <a16:creationId xmlns:a16="http://schemas.microsoft.com/office/drawing/2014/main" id="{EA38DCF3-3C5F-EC25-CC2D-82D25F06D781}"/>
              </a:ext>
            </a:extLst>
          </p:cNvPr>
          <p:cNvSpPr txBox="1"/>
          <p:nvPr/>
        </p:nvSpPr>
        <p:spPr>
          <a:xfrm>
            <a:off x="7035800" y="434625"/>
            <a:ext cx="148959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3: Calls log</a:t>
            </a:r>
          </a:p>
        </p:txBody>
      </p:sp>
      <p:sp>
        <p:nvSpPr>
          <p:cNvPr id="9" name="Text Placeholder 4">
            <a:extLst>
              <a:ext uri="{FF2B5EF4-FFF2-40B4-BE49-F238E27FC236}">
                <a16:creationId xmlns:a16="http://schemas.microsoft.com/office/drawing/2014/main" id="{26B60DD1-A0D9-431D-B1CA-5395A83CC43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73918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37</a:t>
            </a:fld>
            <a:endParaRPr lang="en-US"/>
          </a:p>
        </p:txBody>
      </p:sp>
      <p:sp>
        <p:nvSpPr>
          <p:cNvPr id="14" name="TextBox 13">
            <a:extLst>
              <a:ext uri="{FF2B5EF4-FFF2-40B4-BE49-F238E27FC236}">
                <a16:creationId xmlns:a16="http://schemas.microsoft.com/office/drawing/2014/main" id="{F62D2438-7FA0-C15A-1ADA-DFDBEC8694E1}"/>
              </a:ext>
            </a:extLst>
          </p:cNvPr>
          <p:cNvSpPr txBox="1"/>
          <p:nvPr/>
        </p:nvSpPr>
        <p:spPr>
          <a:xfrm>
            <a:off x="301620" y="3769389"/>
            <a:ext cx="6267926" cy="2112373"/>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While applying the escalation rules, we note that customers associated with three of the six devices below 23177 are reporting an outage, and thus, the status of 23177 is changed to “1” because the calls exceed the threshold.</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Customers from seven of the 15 devices below 71362 are reporting an outage, and thus, the status of 71362 is changed to “1.”</a:t>
            </a:r>
          </a:p>
        </p:txBody>
      </p:sp>
      <p:pic>
        <p:nvPicPr>
          <p:cNvPr id="6" name="Picture 5">
            <a:extLst>
              <a:ext uri="{FF2B5EF4-FFF2-40B4-BE49-F238E27FC236}">
                <a16:creationId xmlns:a16="http://schemas.microsoft.com/office/drawing/2014/main" id="{A6851A2D-827F-B55A-D76D-24373B35234B}"/>
              </a:ext>
            </a:extLst>
          </p:cNvPr>
          <p:cNvPicPr>
            <a:picLocks noChangeAspect="1"/>
          </p:cNvPicPr>
          <p:nvPr/>
        </p:nvPicPr>
        <p:blipFill>
          <a:blip r:embed="rId2"/>
          <a:stretch>
            <a:fillRect/>
          </a:stretch>
        </p:blipFill>
        <p:spPr>
          <a:xfrm>
            <a:off x="18105" y="675834"/>
            <a:ext cx="6532532" cy="2964988"/>
          </a:xfrm>
          <a:prstGeom prst="rect">
            <a:avLst/>
          </a:prstGeom>
        </p:spPr>
      </p:pic>
      <p:pic>
        <p:nvPicPr>
          <p:cNvPr id="16" name="Picture 15">
            <a:extLst>
              <a:ext uri="{FF2B5EF4-FFF2-40B4-BE49-F238E27FC236}">
                <a16:creationId xmlns:a16="http://schemas.microsoft.com/office/drawing/2014/main" id="{EB66743A-87E1-F528-D1B5-0456BA11A381}"/>
              </a:ext>
            </a:extLst>
          </p:cNvPr>
          <p:cNvPicPr>
            <a:picLocks noChangeAspect="1"/>
          </p:cNvPicPr>
          <p:nvPr/>
        </p:nvPicPr>
        <p:blipFill>
          <a:blip r:embed="rId3"/>
          <a:stretch>
            <a:fillRect/>
          </a:stretch>
        </p:blipFill>
        <p:spPr>
          <a:xfrm>
            <a:off x="6588454" y="703358"/>
            <a:ext cx="2523450" cy="4735790"/>
          </a:xfrm>
          <a:prstGeom prst="rect">
            <a:avLst/>
          </a:prstGeom>
        </p:spPr>
      </p:pic>
      <p:sp>
        <p:nvSpPr>
          <p:cNvPr id="17" name="TextBox 16">
            <a:extLst>
              <a:ext uri="{FF2B5EF4-FFF2-40B4-BE49-F238E27FC236}">
                <a16:creationId xmlns:a16="http://schemas.microsoft.com/office/drawing/2014/main" id="{EA38DCF3-3C5F-EC25-CC2D-82D25F06D781}"/>
              </a:ext>
            </a:extLst>
          </p:cNvPr>
          <p:cNvSpPr txBox="1"/>
          <p:nvPr/>
        </p:nvSpPr>
        <p:spPr>
          <a:xfrm>
            <a:off x="7035800" y="434625"/>
            <a:ext cx="148959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3: Calls log</a:t>
            </a:r>
          </a:p>
        </p:txBody>
      </p:sp>
      <p:sp>
        <p:nvSpPr>
          <p:cNvPr id="9" name="Text Placeholder 4">
            <a:extLst>
              <a:ext uri="{FF2B5EF4-FFF2-40B4-BE49-F238E27FC236}">
                <a16:creationId xmlns:a16="http://schemas.microsoft.com/office/drawing/2014/main" id="{FE565DFF-AD44-4137-AFB3-006C7D8DF0F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29891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38</a:t>
            </a:fld>
            <a:endParaRPr lang="en-US"/>
          </a:p>
        </p:txBody>
      </p:sp>
      <p:sp>
        <p:nvSpPr>
          <p:cNvPr id="14" name="TextBox 13">
            <a:extLst>
              <a:ext uri="{FF2B5EF4-FFF2-40B4-BE49-F238E27FC236}">
                <a16:creationId xmlns:a16="http://schemas.microsoft.com/office/drawing/2014/main" id="{F62D2438-7FA0-C15A-1ADA-DFDBEC8694E1}"/>
              </a:ext>
            </a:extLst>
          </p:cNvPr>
          <p:cNvSpPr txBox="1"/>
          <p:nvPr/>
        </p:nvSpPr>
        <p:spPr>
          <a:xfrm>
            <a:off x="266366" y="3640822"/>
            <a:ext cx="6267926" cy="2551468"/>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Similarly, the remaining calls are processed, and the status of 25121 and 22878 are changed to “1.”</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Now, we escalate these outages to the higher level to see if the status of any Level 1 device needs to be changed.</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Flagged devices 23177 and 71362 are two of the 16 devices below 11111, which give 12.5%.</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Since this is below the threshold, the status of 11111 remains “0.”</a:t>
            </a:r>
          </a:p>
        </p:txBody>
      </p:sp>
      <p:pic>
        <p:nvPicPr>
          <p:cNvPr id="6" name="Picture 5">
            <a:extLst>
              <a:ext uri="{FF2B5EF4-FFF2-40B4-BE49-F238E27FC236}">
                <a16:creationId xmlns:a16="http://schemas.microsoft.com/office/drawing/2014/main" id="{A6851A2D-827F-B55A-D76D-24373B35234B}"/>
              </a:ext>
            </a:extLst>
          </p:cNvPr>
          <p:cNvPicPr>
            <a:picLocks noChangeAspect="1"/>
          </p:cNvPicPr>
          <p:nvPr/>
        </p:nvPicPr>
        <p:blipFill>
          <a:blip r:embed="rId2"/>
          <a:stretch>
            <a:fillRect/>
          </a:stretch>
        </p:blipFill>
        <p:spPr>
          <a:xfrm>
            <a:off x="18105" y="675834"/>
            <a:ext cx="6532532" cy="2964988"/>
          </a:xfrm>
          <a:prstGeom prst="rect">
            <a:avLst/>
          </a:prstGeom>
        </p:spPr>
      </p:pic>
      <p:pic>
        <p:nvPicPr>
          <p:cNvPr id="16" name="Picture 15">
            <a:extLst>
              <a:ext uri="{FF2B5EF4-FFF2-40B4-BE49-F238E27FC236}">
                <a16:creationId xmlns:a16="http://schemas.microsoft.com/office/drawing/2014/main" id="{EB66743A-87E1-F528-D1B5-0456BA11A381}"/>
              </a:ext>
            </a:extLst>
          </p:cNvPr>
          <p:cNvPicPr>
            <a:picLocks noChangeAspect="1"/>
          </p:cNvPicPr>
          <p:nvPr/>
        </p:nvPicPr>
        <p:blipFill>
          <a:blip r:embed="rId3"/>
          <a:stretch>
            <a:fillRect/>
          </a:stretch>
        </p:blipFill>
        <p:spPr>
          <a:xfrm>
            <a:off x="6588454" y="703358"/>
            <a:ext cx="2523450" cy="4735790"/>
          </a:xfrm>
          <a:prstGeom prst="rect">
            <a:avLst/>
          </a:prstGeom>
        </p:spPr>
      </p:pic>
      <p:sp>
        <p:nvSpPr>
          <p:cNvPr id="17" name="TextBox 16">
            <a:extLst>
              <a:ext uri="{FF2B5EF4-FFF2-40B4-BE49-F238E27FC236}">
                <a16:creationId xmlns:a16="http://schemas.microsoft.com/office/drawing/2014/main" id="{EA38DCF3-3C5F-EC25-CC2D-82D25F06D781}"/>
              </a:ext>
            </a:extLst>
          </p:cNvPr>
          <p:cNvSpPr txBox="1"/>
          <p:nvPr/>
        </p:nvSpPr>
        <p:spPr>
          <a:xfrm>
            <a:off x="7035800" y="434625"/>
            <a:ext cx="148959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3: Calls log</a:t>
            </a:r>
          </a:p>
        </p:txBody>
      </p:sp>
      <p:sp>
        <p:nvSpPr>
          <p:cNvPr id="9" name="Text Placeholder 4">
            <a:extLst>
              <a:ext uri="{FF2B5EF4-FFF2-40B4-BE49-F238E27FC236}">
                <a16:creationId xmlns:a16="http://schemas.microsoft.com/office/drawing/2014/main" id="{87BBA64A-8DD3-480D-9A9C-383AFBDA1AE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32632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39</a:t>
            </a:fld>
            <a:endParaRPr lang="en-US"/>
          </a:p>
        </p:txBody>
      </p:sp>
      <p:sp>
        <p:nvSpPr>
          <p:cNvPr id="14" name="TextBox 13">
            <a:extLst>
              <a:ext uri="{FF2B5EF4-FFF2-40B4-BE49-F238E27FC236}">
                <a16:creationId xmlns:a16="http://schemas.microsoft.com/office/drawing/2014/main" id="{F62D2438-7FA0-C15A-1ADA-DFDBEC8694E1}"/>
              </a:ext>
            </a:extLst>
          </p:cNvPr>
          <p:cNvSpPr txBox="1"/>
          <p:nvPr/>
        </p:nvSpPr>
        <p:spPr>
          <a:xfrm>
            <a:off x="266366" y="3640822"/>
            <a:ext cx="6267926" cy="2470420"/>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Similarly, flagged devices 25121 and 22878 do not exceed the threshold of 78606, and their status also remains “0.” </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Hence, the calls are grouped into four groups with devices 22878, 23177, 71362, and 25121 as the operated protective devices. </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These devices are the same as those reported by the utility as the operated devices. Since this is below the threshold, the status of 11111 remains “0.”</a:t>
            </a:r>
          </a:p>
        </p:txBody>
      </p:sp>
      <p:pic>
        <p:nvPicPr>
          <p:cNvPr id="6" name="Picture 5">
            <a:extLst>
              <a:ext uri="{FF2B5EF4-FFF2-40B4-BE49-F238E27FC236}">
                <a16:creationId xmlns:a16="http://schemas.microsoft.com/office/drawing/2014/main" id="{A6851A2D-827F-B55A-D76D-24373B35234B}"/>
              </a:ext>
            </a:extLst>
          </p:cNvPr>
          <p:cNvPicPr>
            <a:picLocks noChangeAspect="1"/>
          </p:cNvPicPr>
          <p:nvPr/>
        </p:nvPicPr>
        <p:blipFill>
          <a:blip r:embed="rId2"/>
          <a:stretch>
            <a:fillRect/>
          </a:stretch>
        </p:blipFill>
        <p:spPr>
          <a:xfrm>
            <a:off x="18105" y="675834"/>
            <a:ext cx="6532532" cy="2964988"/>
          </a:xfrm>
          <a:prstGeom prst="rect">
            <a:avLst/>
          </a:prstGeom>
        </p:spPr>
      </p:pic>
      <p:pic>
        <p:nvPicPr>
          <p:cNvPr id="16" name="Picture 15">
            <a:extLst>
              <a:ext uri="{FF2B5EF4-FFF2-40B4-BE49-F238E27FC236}">
                <a16:creationId xmlns:a16="http://schemas.microsoft.com/office/drawing/2014/main" id="{EB66743A-87E1-F528-D1B5-0456BA11A381}"/>
              </a:ext>
            </a:extLst>
          </p:cNvPr>
          <p:cNvPicPr>
            <a:picLocks noChangeAspect="1"/>
          </p:cNvPicPr>
          <p:nvPr/>
        </p:nvPicPr>
        <p:blipFill>
          <a:blip r:embed="rId3"/>
          <a:stretch>
            <a:fillRect/>
          </a:stretch>
        </p:blipFill>
        <p:spPr>
          <a:xfrm>
            <a:off x="6588454" y="703358"/>
            <a:ext cx="2523450" cy="4735790"/>
          </a:xfrm>
          <a:prstGeom prst="rect">
            <a:avLst/>
          </a:prstGeom>
        </p:spPr>
      </p:pic>
      <p:sp>
        <p:nvSpPr>
          <p:cNvPr id="17" name="TextBox 16">
            <a:extLst>
              <a:ext uri="{FF2B5EF4-FFF2-40B4-BE49-F238E27FC236}">
                <a16:creationId xmlns:a16="http://schemas.microsoft.com/office/drawing/2014/main" id="{EA38DCF3-3C5F-EC25-CC2D-82D25F06D781}"/>
              </a:ext>
            </a:extLst>
          </p:cNvPr>
          <p:cNvSpPr txBox="1"/>
          <p:nvPr/>
        </p:nvSpPr>
        <p:spPr>
          <a:xfrm>
            <a:off x="7035800" y="434625"/>
            <a:ext cx="148959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3: Calls log</a:t>
            </a:r>
          </a:p>
        </p:txBody>
      </p:sp>
      <p:sp>
        <p:nvSpPr>
          <p:cNvPr id="9" name="Text Placeholder 4">
            <a:extLst>
              <a:ext uri="{FF2B5EF4-FFF2-40B4-BE49-F238E27FC236}">
                <a16:creationId xmlns:a16="http://schemas.microsoft.com/office/drawing/2014/main" id="{E1704215-B666-4D5A-8E17-726D8A20A62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55859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Outage Management</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22584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Outage management is crucial for utility companies' reputation and performance.</a:t>
            </a:r>
          </a:p>
          <a:p>
            <a:pPr algn="just">
              <a:lnSpc>
                <a:spcPct val="120000"/>
              </a:lnSpc>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Scrutiny by the public, press, and governing bodies is triggered if performance falls below a certain standard.</a:t>
            </a:r>
          </a:p>
          <a:p>
            <a:pPr algn="just">
              <a:lnSpc>
                <a:spcPct val="120000"/>
              </a:lnSpc>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Power restoration after an interruption must be prompt to avoid financial losses, inconvenience, and customer dissatisfaction.</a:t>
            </a:r>
          </a:p>
          <a:p>
            <a:pPr algn="just">
              <a:lnSpc>
                <a:spcPct val="120000"/>
              </a:lnSpc>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Studies show that even residential customers experience costs associated with power outages.</a:t>
            </a:r>
          </a:p>
          <a:p>
            <a:pPr algn="just">
              <a:lnSpc>
                <a:spcPct val="120000"/>
              </a:lnSpc>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Restructuring of the power industry emphasizes the significance of outage management.</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6" name="Text Placeholder 4">
            <a:extLst>
              <a:ext uri="{FF2B5EF4-FFF2-40B4-BE49-F238E27FC236}">
                <a16:creationId xmlns:a16="http://schemas.microsoft.com/office/drawing/2014/main" id="{209E493F-9E2F-4936-B92A-D47F94F1E6F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73245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40</a:t>
            </a:fld>
            <a:endParaRPr lang="en-US"/>
          </a:p>
        </p:txBody>
      </p:sp>
      <p:sp>
        <p:nvSpPr>
          <p:cNvPr id="14" name="TextBox 13">
            <a:extLst>
              <a:ext uri="{FF2B5EF4-FFF2-40B4-BE49-F238E27FC236}">
                <a16:creationId xmlns:a16="http://schemas.microsoft.com/office/drawing/2014/main" id="{F62D2438-7FA0-C15A-1ADA-DFDBEC8694E1}"/>
              </a:ext>
            </a:extLst>
          </p:cNvPr>
          <p:cNvSpPr txBox="1"/>
          <p:nvPr/>
        </p:nvSpPr>
        <p:spPr>
          <a:xfrm>
            <a:off x="282711" y="3708416"/>
            <a:ext cx="6267926" cy="646331"/>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Note that call # 18, 21, 23, and 27 are single calls from other devices, and they do not get grouped with other calls.</a:t>
            </a:r>
          </a:p>
        </p:txBody>
      </p:sp>
      <p:pic>
        <p:nvPicPr>
          <p:cNvPr id="6" name="Picture 5">
            <a:extLst>
              <a:ext uri="{FF2B5EF4-FFF2-40B4-BE49-F238E27FC236}">
                <a16:creationId xmlns:a16="http://schemas.microsoft.com/office/drawing/2014/main" id="{A6851A2D-827F-B55A-D76D-24373B35234B}"/>
              </a:ext>
            </a:extLst>
          </p:cNvPr>
          <p:cNvPicPr>
            <a:picLocks noChangeAspect="1"/>
          </p:cNvPicPr>
          <p:nvPr/>
        </p:nvPicPr>
        <p:blipFill>
          <a:blip r:embed="rId2"/>
          <a:stretch>
            <a:fillRect/>
          </a:stretch>
        </p:blipFill>
        <p:spPr>
          <a:xfrm>
            <a:off x="18105" y="675834"/>
            <a:ext cx="6532532" cy="2964988"/>
          </a:xfrm>
          <a:prstGeom prst="rect">
            <a:avLst/>
          </a:prstGeom>
        </p:spPr>
      </p:pic>
      <p:pic>
        <p:nvPicPr>
          <p:cNvPr id="16" name="Picture 15">
            <a:extLst>
              <a:ext uri="{FF2B5EF4-FFF2-40B4-BE49-F238E27FC236}">
                <a16:creationId xmlns:a16="http://schemas.microsoft.com/office/drawing/2014/main" id="{EB66743A-87E1-F528-D1B5-0456BA11A381}"/>
              </a:ext>
            </a:extLst>
          </p:cNvPr>
          <p:cNvPicPr>
            <a:picLocks noChangeAspect="1"/>
          </p:cNvPicPr>
          <p:nvPr/>
        </p:nvPicPr>
        <p:blipFill>
          <a:blip r:embed="rId3"/>
          <a:stretch>
            <a:fillRect/>
          </a:stretch>
        </p:blipFill>
        <p:spPr>
          <a:xfrm>
            <a:off x="6588454" y="703358"/>
            <a:ext cx="2523450" cy="4735790"/>
          </a:xfrm>
          <a:prstGeom prst="rect">
            <a:avLst/>
          </a:prstGeom>
        </p:spPr>
      </p:pic>
      <p:sp>
        <p:nvSpPr>
          <p:cNvPr id="17" name="TextBox 16">
            <a:extLst>
              <a:ext uri="{FF2B5EF4-FFF2-40B4-BE49-F238E27FC236}">
                <a16:creationId xmlns:a16="http://schemas.microsoft.com/office/drawing/2014/main" id="{EA38DCF3-3C5F-EC25-CC2D-82D25F06D781}"/>
              </a:ext>
            </a:extLst>
          </p:cNvPr>
          <p:cNvSpPr txBox="1"/>
          <p:nvPr/>
        </p:nvSpPr>
        <p:spPr>
          <a:xfrm>
            <a:off x="7035800" y="434625"/>
            <a:ext cx="148959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3: Calls log</a:t>
            </a:r>
          </a:p>
        </p:txBody>
      </p:sp>
      <p:sp>
        <p:nvSpPr>
          <p:cNvPr id="9" name="Text Placeholder 4">
            <a:extLst>
              <a:ext uri="{FF2B5EF4-FFF2-40B4-BE49-F238E27FC236}">
                <a16:creationId xmlns:a16="http://schemas.microsoft.com/office/drawing/2014/main" id="{46A5B51A-258B-470A-8FB6-A4E30C2941A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47625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 Voltage and </a:t>
            </a:r>
            <a:r>
              <a:rPr lang="en-US" dirty="0" err="1"/>
              <a:t>VAr</a:t>
            </a:r>
            <a:r>
              <a:rPr lang="en-US" dirty="0"/>
              <a:t> Control      </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Maintaining voltages within limits and providing proper utilization voltage to all customers under varying load conditions is a crucial task for utilities.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Consideration needs to be given to customers located at both the beginning and the end of the feeder.</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Since the load changes throughout the day, utilities must continuously monitor the voltage and take corrective actions as needed.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Three levels of voltage regulation are commonly utilized: </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load tap changers (LTC)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the substation transformer, </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line regulators</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capacitors</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specific locations in the system.</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41</a:t>
            </a:fld>
            <a:endParaRPr lang="en-US"/>
          </a:p>
        </p:txBody>
      </p:sp>
      <p:sp>
        <p:nvSpPr>
          <p:cNvPr id="6" name="Text Placeholder 4">
            <a:extLst>
              <a:ext uri="{FF2B5EF4-FFF2-40B4-BE49-F238E27FC236}">
                <a16:creationId xmlns:a16="http://schemas.microsoft.com/office/drawing/2014/main" id="{2209D0BE-1EC5-4E1F-BB20-59FACB317BE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975938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 Voltage and </a:t>
            </a:r>
            <a:r>
              <a:rPr lang="en-US" dirty="0" err="1"/>
              <a:t>VAr</a:t>
            </a:r>
            <a:r>
              <a:rPr lang="en-US" dirty="0"/>
              <a:t> Control      </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1038217"/>
            <a:ext cx="8229600" cy="3525622"/>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LTC and regulators are widely used and effective, but they have certain limitations.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LTC and regulators primarily respond to local conditions and lack coordination between each other.</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There is no direct coordination between LTCs/regulators and capacitors.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Improved coordination between voltage regulation devices can enhance the overall effectiveness of the system.</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42</a:t>
            </a:fld>
            <a:endParaRPr lang="en-US"/>
          </a:p>
        </p:txBody>
      </p:sp>
      <p:sp>
        <p:nvSpPr>
          <p:cNvPr id="6" name="Text Placeholder 4">
            <a:extLst>
              <a:ext uri="{FF2B5EF4-FFF2-40B4-BE49-F238E27FC236}">
                <a16:creationId xmlns:a16="http://schemas.microsoft.com/office/drawing/2014/main" id="{2209D0BE-1EC5-4E1F-BB20-59FACB317BE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488854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1.3.1 Load Tap Changer</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8"/>
            <a:ext cx="8334375" cy="4859126"/>
          </a:xfrm>
        </p:spPr>
        <p:txBody>
          <a:bodyPr/>
          <a:lstStyle/>
          <a:p>
            <a:pPr algn="just">
              <a:spcBef>
                <a:spcPts val="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LTC (Load Tap Changer) is a mechanical device installed in transformers to adjust the number of windings by moving the tap up or down.</a:t>
            </a:r>
          </a:p>
          <a:p>
            <a:pPr algn="just">
              <a:spcBef>
                <a:spcPts val="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LTC responds to the load on the feeder and adjusts the tap position to increase voltage under heavy load and decrease voltage under light load conditions.</a:t>
            </a:r>
          </a:p>
          <a:p>
            <a:pPr algn="just">
              <a:spcBef>
                <a:spcPts val="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LTCs are custom designed to meet the specific needs of individual utilities.</a:t>
            </a:r>
          </a:p>
          <a:p>
            <a:pPr algn="just">
              <a:spcBef>
                <a:spcPts val="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Mechanical LTC controls offer limited options, while modern digital tap changer controls provide more flexibility.</a:t>
            </a:r>
          </a:p>
          <a:p>
            <a:pPr algn="just">
              <a:spcBef>
                <a:spcPts val="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Digital tap changer controls offer adjustable bandwidths around the nominal voltage and time delays for tap operation initiation.</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43</a:t>
            </a:fld>
            <a:endParaRPr lang="en-US"/>
          </a:p>
        </p:txBody>
      </p:sp>
      <p:sp>
        <p:nvSpPr>
          <p:cNvPr id="6" name="Text Placeholder 4">
            <a:extLst>
              <a:ext uri="{FF2B5EF4-FFF2-40B4-BE49-F238E27FC236}">
                <a16:creationId xmlns:a16="http://schemas.microsoft.com/office/drawing/2014/main" id="{F63B4613-831A-4929-A713-6DD28240823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950443550"/>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1.3.1 Load Tap Changer</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8"/>
            <a:ext cx="8229600" cy="4049497"/>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Bandwidth determines the voltage range within which the LTC remains inactive, while time delay prevents frequent tap operations.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LTCs are designed for a specific number of operations, with many utilities specifying 500,000 operations before contact replacements.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With a typical life span of 40 years, LTCs can handle around 34 operations per day without the need for contact replacements.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44</a:t>
            </a:fld>
            <a:endParaRPr lang="en-US"/>
          </a:p>
        </p:txBody>
      </p:sp>
      <p:sp>
        <p:nvSpPr>
          <p:cNvPr id="6" name="Text Placeholder 4">
            <a:extLst>
              <a:ext uri="{FF2B5EF4-FFF2-40B4-BE49-F238E27FC236}">
                <a16:creationId xmlns:a16="http://schemas.microsoft.com/office/drawing/2014/main" id="{F63B4613-831A-4929-A713-6DD28240823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058603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1.3.1 Load Tap Changer</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8"/>
            <a:ext cx="8229600" cy="4598780"/>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practice, the actual number of LTC operations is often lower than the specified limit.</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LTC's operation can be controlled based on either the voltage measured on the feeder gateway at the substation or on an estimated voltage at a specified point on the feeder.</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LTC’s operation control based on an estimated voltage at a specified point on the feeder is done using a technique called Line-drop compensation. It uses a model to represent the impedance of the feeder up to the point of control in conjunction with a voltage regulating relay that controls the taps.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45</a:t>
            </a:fld>
            <a:endParaRPr lang="en-US"/>
          </a:p>
        </p:txBody>
      </p:sp>
      <p:sp>
        <p:nvSpPr>
          <p:cNvPr id="6" name="Text Placeholder 4">
            <a:extLst>
              <a:ext uri="{FF2B5EF4-FFF2-40B4-BE49-F238E27FC236}">
                <a16:creationId xmlns:a16="http://schemas.microsoft.com/office/drawing/2014/main" id="{FAEEE841-0360-4737-B6C6-B910759BC5B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63918343"/>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1.3.2 Line Regulators</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Regulators are autotransformers that provide voltage control similar to LTCs but are physically separate from transformers.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Regulators operate within a ±10% voltage range and offer control in 32 steps of 5/8%.</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They can be either three or single phase and located in the substation or on the feeders.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ones that are designed for feeders are small in size and are mounted on the poles.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If a system is well designed with proper selection of conductors for the feeders to match the loading, it should not need any line regulators.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46</a:t>
            </a:fld>
            <a:endParaRPr lang="en-US"/>
          </a:p>
        </p:txBody>
      </p:sp>
      <p:sp>
        <p:nvSpPr>
          <p:cNvPr id="6" name="Text Placeholder 4">
            <a:extLst>
              <a:ext uri="{FF2B5EF4-FFF2-40B4-BE49-F238E27FC236}">
                <a16:creationId xmlns:a16="http://schemas.microsoft.com/office/drawing/2014/main" id="{A63B5178-6026-4120-AC27-9ACE0A07E1F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434910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1.3.2 Line Regulators</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957486"/>
            <a:ext cx="8229600" cy="4497172"/>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These are typically used in rural systems with very long feeders or in systems that have had an unexpected load growth in a specific part of the system. In this case, line regulators are a cost-effective way to address voltage-related issues without having to upgrade the whole feeder.</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Control of regulators is done based on the voltage at the regulator or at a specific point in conjunction with line‐drop compensation.</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Control of regulators is done based on the voltage at the regulator or at a specific point in conjunction with line‐drop compensation.</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47</a:t>
            </a:fld>
            <a:endParaRPr lang="en-US"/>
          </a:p>
        </p:txBody>
      </p:sp>
      <p:sp>
        <p:nvSpPr>
          <p:cNvPr id="6" name="Text Placeholder 4">
            <a:extLst>
              <a:ext uri="{FF2B5EF4-FFF2-40B4-BE49-F238E27FC236}">
                <a16:creationId xmlns:a16="http://schemas.microsoft.com/office/drawing/2014/main" id="{F58AA7C6-41A3-46F7-9D6E-E33B2598D2B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404830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1.3.2 Line Regulators</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941603"/>
            <a:ext cx="8229600" cy="3373222"/>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 major limitation both with LTC and regulators is that they only respond to voltage either next to them or at the regulated point.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There is very little or no coordination between their operation and those of the capacitors.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As a result, the system operates in a suboptimal state most of the times. Further, by design, they can only provide coarse control of voltage.</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48</a:t>
            </a:fld>
            <a:endParaRPr lang="en-US"/>
          </a:p>
        </p:txBody>
      </p:sp>
      <p:sp>
        <p:nvSpPr>
          <p:cNvPr id="6" name="Text Placeholder 4">
            <a:extLst>
              <a:ext uri="{FF2B5EF4-FFF2-40B4-BE49-F238E27FC236}">
                <a16:creationId xmlns:a16="http://schemas.microsoft.com/office/drawing/2014/main" id="{F58AA7C6-41A3-46F7-9D6E-E33B2598D2B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680901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1.3.3 Capacitors</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8"/>
            <a:ext cx="8229600" cy="4049497"/>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Capacitors are used in distribution systems to inject reactive power for voltage control, power factor correction, and loss reduction.</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Capacitors can be fixed or switched. Usually, the need for capacitors increases with increase in load.</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fixed capacitors are installed to meet reactive power needs under low load conditions,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While additional capacitors are switched on in steps  as load increases and switched off in steps as load decreases.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49</a:t>
            </a:fld>
            <a:endParaRPr lang="en-US"/>
          </a:p>
        </p:txBody>
      </p:sp>
      <p:sp>
        <p:nvSpPr>
          <p:cNvPr id="6" name="Text Placeholder 4">
            <a:extLst>
              <a:ext uri="{FF2B5EF4-FFF2-40B4-BE49-F238E27FC236}">
                <a16:creationId xmlns:a16="http://schemas.microsoft.com/office/drawing/2014/main" id="{6C9AB516-FB26-4BA7-8144-CC9C708ABB7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56320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Outage Management</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30453"/>
            <a:ext cx="8229600" cy="522267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State corporation commissions require utilities to submit annual reports on outages.</a:t>
            </a:r>
          </a:p>
          <a:p>
            <a:pPr algn="just">
              <a:lnSpc>
                <a:spcPct val="120000"/>
              </a:lnSpc>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Performance-based rates and penalties motivate utilities to improve outage management.</a:t>
            </a:r>
          </a:p>
          <a:p>
            <a:pPr algn="just">
              <a:lnSpc>
                <a:spcPct val="120000"/>
              </a:lnSpc>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Better performance leads to positive publicity and increased customer loyalty.</a:t>
            </a:r>
          </a:p>
          <a:p>
            <a:pPr algn="just">
              <a:lnSpc>
                <a:spcPct val="120000"/>
              </a:lnSpc>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Outage management system tasks: </a:t>
            </a:r>
            <a:r>
              <a:rPr lang="en-US" sz="2400" b="1" i="0" dirty="0">
                <a:solidFill>
                  <a:schemeClr val="tx1"/>
                </a:solidFill>
                <a:effectLst/>
                <a:latin typeface="Calibri" panose="020F0502020204030204" pitchFamily="34" charset="0"/>
                <a:cs typeface="Calibri" panose="020F0502020204030204" pitchFamily="34" charset="0"/>
              </a:rPr>
              <a:t>fault location</a:t>
            </a:r>
            <a:r>
              <a:rPr lang="en-US" sz="2400" b="0" i="0" dirty="0">
                <a:solidFill>
                  <a:schemeClr val="tx1"/>
                </a:solidFill>
                <a:effectLst/>
                <a:latin typeface="Calibri" panose="020F0502020204030204" pitchFamily="34" charset="0"/>
                <a:cs typeface="Calibri" panose="020F0502020204030204" pitchFamily="34" charset="0"/>
              </a:rPr>
              <a:t>, </a:t>
            </a:r>
            <a:r>
              <a:rPr lang="en-US" sz="2400" b="1" i="0" dirty="0">
                <a:solidFill>
                  <a:schemeClr val="tx1"/>
                </a:solidFill>
                <a:effectLst/>
                <a:latin typeface="Calibri" panose="020F0502020204030204" pitchFamily="34" charset="0"/>
                <a:cs typeface="Calibri" panose="020F0502020204030204" pitchFamily="34" charset="0"/>
              </a:rPr>
              <a:t>fault isolation</a:t>
            </a:r>
            <a:r>
              <a:rPr lang="en-US" sz="2400" b="0" i="0" dirty="0">
                <a:solidFill>
                  <a:schemeClr val="tx1"/>
                </a:solidFill>
                <a:effectLst/>
                <a:latin typeface="Calibri" panose="020F0502020204030204" pitchFamily="34" charset="0"/>
                <a:cs typeface="Calibri" panose="020F0502020204030204" pitchFamily="34" charset="0"/>
              </a:rPr>
              <a:t>, and </a:t>
            </a:r>
            <a:r>
              <a:rPr lang="en-US" sz="2400" b="1" i="0" dirty="0">
                <a:solidFill>
                  <a:schemeClr val="tx1"/>
                </a:solidFill>
                <a:effectLst/>
                <a:latin typeface="Calibri" panose="020F0502020204030204" pitchFamily="34" charset="0"/>
                <a:cs typeface="Calibri" panose="020F0502020204030204" pitchFamily="34" charset="0"/>
              </a:rPr>
              <a:t>service restoration</a:t>
            </a:r>
            <a:r>
              <a:rPr lang="en-US" sz="2400" b="0" i="0" dirty="0">
                <a:solidFill>
                  <a:schemeClr val="tx1"/>
                </a:solidFill>
                <a:effectLst/>
                <a:latin typeface="Calibri" panose="020F0502020204030204" pitchFamily="34" charset="0"/>
                <a:cs typeface="Calibri" panose="020F0502020204030204" pitchFamily="34" charset="0"/>
              </a:rPr>
              <a:t>.</a:t>
            </a:r>
          </a:p>
          <a:p>
            <a:pPr algn="just">
              <a:lnSpc>
                <a:spcPct val="120000"/>
              </a:lnSpc>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Fault location can be determined using real-time measurements from protective devices or other devices installed at a strategic location on the system. </a:t>
            </a:r>
          </a:p>
          <a:p>
            <a:pPr algn="just">
              <a:lnSpc>
                <a:spcPct val="120000"/>
              </a:lnSpc>
              <a:buFont typeface="Arial" panose="020B0604020202020204" pitchFamily="34" charset="0"/>
              <a:buChar char="•"/>
            </a:pPr>
            <a:endParaRPr lang="en-US" sz="2400" b="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6" name="Text Placeholder 4">
            <a:extLst>
              <a:ext uri="{FF2B5EF4-FFF2-40B4-BE49-F238E27FC236}">
                <a16:creationId xmlns:a16="http://schemas.microsoft.com/office/drawing/2014/main" id="{209E493F-9E2F-4936-B92A-D47F94F1E6F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63363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1.3.3 Capacitors</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8"/>
            <a:ext cx="8343900" cy="4859126"/>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Voltage, reactive power, and power factor provide a direct way to control capacitors because an increase in load will create changes in these variables.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Traditional measurement of voltage, reactive power, and power factor was done locally near capacitors, but distribution automation enables measurements at different locations for improved control.</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With larger number of measurements from the system, more coordinated and precise control of capacitors can be obtained.</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Capacitors, however, should not be switched on very often because every switching operation generates a spike of current.</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50</a:t>
            </a:fld>
            <a:endParaRPr lang="en-US"/>
          </a:p>
        </p:txBody>
      </p:sp>
      <p:sp>
        <p:nvSpPr>
          <p:cNvPr id="6" name="Text Placeholder 4">
            <a:extLst>
              <a:ext uri="{FF2B5EF4-FFF2-40B4-BE49-F238E27FC236}">
                <a16:creationId xmlns:a16="http://schemas.microsoft.com/office/drawing/2014/main" id="{6C9AB516-FB26-4BA7-8144-CC9C708ABB7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613746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1.3.3 Capacitors</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199" y="855878"/>
            <a:ext cx="8391525" cy="4859126"/>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frequent operation can lead to failure of the switch controlling it or the failure of the capacitor itself.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Capacitor switching has also shown to create power quality issues including harmonics.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Devices such as STATCOM (static compensator) provide much better and precise control, but they are significantly more expensive. Therefore, they are used only in very special situations.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number of capacitors as well as their sizes and locations to provide adequate voltage and var control is an important issue to consider. Obviously, not every bus in the system needs to have a capacitor. This topic is explored further in the following section.</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51</a:t>
            </a:fld>
            <a:endParaRPr lang="en-US"/>
          </a:p>
        </p:txBody>
      </p:sp>
      <p:sp>
        <p:nvSpPr>
          <p:cNvPr id="6" name="Text Placeholder 4">
            <a:extLst>
              <a:ext uri="{FF2B5EF4-FFF2-40B4-BE49-F238E27FC236}">
                <a16:creationId xmlns:a16="http://schemas.microsoft.com/office/drawing/2014/main" id="{75C32CE3-450B-4BD8-B0A3-938291E1BC9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165938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1.3.4 Capacitors Placement</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Optimal placement of capacitors in a distribution system is a combinatorial optimization problem, which falls into the class of discrete optimization problems.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amount of reactive power compensation required on a distribution system at any given time depends on the amount of load at that time.</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Though the instantaneous load on the system exhibits large fluctuations, load aggregated over a period of time, such as one‐hour, shows smooth characteristics.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Typically, capacitors are not switched to follow the rapid fluctuations in the load, but in response to hourly load fluctuations over a period of time. </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52</a:t>
            </a:fld>
            <a:endParaRPr lang="en-US"/>
          </a:p>
        </p:txBody>
      </p:sp>
      <p:sp>
        <p:nvSpPr>
          <p:cNvPr id="6" name="Text Placeholder 4">
            <a:extLst>
              <a:ext uri="{FF2B5EF4-FFF2-40B4-BE49-F238E27FC236}">
                <a16:creationId xmlns:a16="http://schemas.microsoft.com/office/drawing/2014/main" id="{7D7AC839-3C46-4E11-91C7-FE267E4A05B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818154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1.3.4 Capacitors Placement</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8"/>
            <a:ext cx="8229600" cy="3392272"/>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Since load fluctuates every hour, and with the seasons, the best solution for a given hour obviously will not be the best for another hour.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So we look for a solution which is the best over a specified period of time covering different ranges of loads.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This solution in turn provides the best locations for placing capacitors. A common practice is to use the load duration curve for a year. </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53</a:t>
            </a:fld>
            <a:endParaRPr lang="en-US"/>
          </a:p>
        </p:txBody>
      </p:sp>
      <p:sp>
        <p:nvSpPr>
          <p:cNvPr id="6" name="Text Placeholder 4">
            <a:extLst>
              <a:ext uri="{FF2B5EF4-FFF2-40B4-BE49-F238E27FC236}">
                <a16:creationId xmlns:a16="http://schemas.microsoft.com/office/drawing/2014/main" id="{7D7AC839-3C46-4E11-91C7-FE267E4A05B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632973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1.3.4 Capacitors Placement</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The objective function for capacitor placement includes losses, voltage profile improvement, power factor improvement, load balance, and any combination of these factors depending on the priorities of the utility.</a:t>
            </a:r>
          </a:p>
          <a:p>
            <a:pPr algn="just">
              <a:spcAft>
                <a:spcPts val="60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In the discussion that follows, the problem has been formulated for minimizing the cost of losses. The objective function is modeled to include three cost components:</a:t>
            </a:r>
          </a:p>
          <a:p>
            <a:pPr marL="800080" lvl="2" indent="0" algn="just">
              <a:spcAft>
                <a:spcPts val="600"/>
              </a:spcAft>
              <a:buNone/>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200"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cost equivalent of peak power losses in the system,</a:t>
            </a:r>
          </a:p>
          <a:p>
            <a:pPr marL="800080" lvl="2" indent="0" algn="just">
              <a:spcAft>
                <a:spcPts val="600"/>
              </a:spcAft>
              <a:buNone/>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(ii) energy costs for losses in the system at all load levels, and</a:t>
            </a:r>
          </a:p>
          <a:p>
            <a:pPr marL="800080" lvl="2" indent="0" algn="just">
              <a:spcAft>
                <a:spcPts val="600"/>
              </a:spcAft>
              <a:buNone/>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(iii) cost for installing and maintaining the capacitors.</a:t>
            </a: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54</a:t>
            </a:fld>
            <a:endParaRPr lang="en-US"/>
          </a:p>
        </p:txBody>
      </p:sp>
      <p:sp>
        <p:nvSpPr>
          <p:cNvPr id="6" name="Text Placeholder 4">
            <a:extLst>
              <a:ext uri="{FF2B5EF4-FFF2-40B4-BE49-F238E27FC236}">
                <a16:creationId xmlns:a16="http://schemas.microsoft.com/office/drawing/2014/main" id="{44103CBB-2FCB-4F5C-92D7-11677A77FA9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175312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1.3.4 Capacitors Placement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total cost is obtained by summing up the above components.</a:t>
                </a:r>
              </a:p>
              <a:p>
                <a:pPr marL="0" indent="0" algn="just">
                  <a:spcAft>
                    <a:spcPts val="600"/>
                  </a:spcAft>
                  <a:buNone/>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𝐶𝑜𝑠𝑡</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𝐾</m:t>
                          </m:r>
                        </m:e>
                        <m:sub>
                          <m:r>
                            <a:rPr lang="en-US" sz="2400" b="0" i="1" smtClean="0">
                              <a:solidFill>
                                <a:schemeClr val="tx1"/>
                              </a:solidFill>
                              <a:latin typeface="Cambria Math" panose="02040503050406030204" pitchFamily="18" charset="0"/>
                            </a:rPr>
                            <m:t>𝑝</m:t>
                          </m:r>
                        </m:sub>
                      </m:sSub>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𝑃</m:t>
                          </m:r>
                        </m:e>
                        <m:sub>
                          <m:r>
                            <a:rPr lang="en-US" sz="2400" b="0" i="1" smtClean="0">
                              <a:solidFill>
                                <a:schemeClr val="tx1"/>
                              </a:solidFill>
                              <a:latin typeface="Cambria Math" panose="02040503050406030204" pitchFamily="18" charset="0"/>
                            </a:rPr>
                            <m:t>𝑜</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𝐾</m:t>
                          </m:r>
                        </m:e>
                        <m:sub>
                          <m:r>
                            <a:rPr lang="en-US" sz="2400" b="0" i="1" smtClean="0">
                              <a:solidFill>
                                <a:schemeClr val="tx1"/>
                              </a:solidFill>
                              <a:latin typeface="Cambria Math" panose="02040503050406030204" pitchFamily="18" charset="0"/>
                            </a:rPr>
                            <m:t>𝑒</m:t>
                          </m:r>
                        </m:sub>
                      </m:sSub>
                      <m:nary>
                        <m:naryPr>
                          <m:chr m:val="∑"/>
                          <m:ctrlPr>
                            <a:rPr lang="en-US" sz="2400" b="0" i="1" smtClean="0">
                              <a:solidFill>
                                <a:schemeClr val="tx1"/>
                              </a:solidFill>
                              <a:latin typeface="Cambria Math" panose="02040503050406030204" pitchFamily="18" charset="0"/>
                            </a:rPr>
                          </m:ctrlPr>
                        </m:naryPr>
                        <m:sub>
                          <m:r>
                            <m:rPr>
                              <m:brk m:alnAt="23"/>
                            </m:rPr>
                            <a:rPr lang="en-US" sz="2400" b="0" i="1" smtClean="0">
                              <a:solidFill>
                                <a:schemeClr val="tx1"/>
                              </a:solidFill>
                              <a:latin typeface="Cambria Math" panose="02040503050406030204" pitchFamily="18" charset="0"/>
                            </a:rPr>
                            <m:t>𝑖</m:t>
                          </m:r>
                          <m:r>
                            <a:rPr lang="en-US" sz="2400" b="0" i="1" smtClean="0">
                              <a:solidFill>
                                <a:schemeClr val="tx1"/>
                              </a:solidFill>
                              <a:latin typeface="Cambria Math" panose="02040503050406030204" pitchFamily="18" charset="0"/>
                            </a:rPr>
                            <m:t>=1</m:t>
                          </m:r>
                        </m:sub>
                        <m:sup>
                          <m:r>
                            <a:rPr lang="en-US" sz="2400" b="0" i="1" smtClean="0">
                              <a:solidFill>
                                <a:schemeClr val="tx1"/>
                              </a:solidFill>
                              <a:latin typeface="Cambria Math" panose="02040503050406030204" pitchFamily="18" charset="0"/>
                            </a:rPr>
                            <m:t>𝐿</m:t>
                          </m:r>
                        </m:sup>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𝑇</m:t>
                              </m:r>
                            </m:e>
                            <m:sub>
                              <m:r>
                                <a:rPr lang="en-US" sz="2400" b="0" i="1" smtClean="0">
                                  <a:solidFill>
                                    <a:schemeClr val="tx1"/>
                                  </a:solidFill>
                                  <a:latin typeface="Cambria Math" panose="02040503050406030204" pitchFamily="18" charset="0"/>
                                </a:rPr>
                                <m:t>𝑖</m:t>
                              </m:r>
                            </m:sub>
                          </m:sSub>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𝑃</m:t>
                              </m:r>
                            </m:e>
                            <m:sub>
                              <m:r>
                                <a:rPr lang="en-US" sz="2400" b="0" i="1" smtClean="0">
                                  <a:solidFill>
                                    <a:schemeClr val="tx1"/>
                                  </a:solidFill>
                                  <a:latin typeface="Cambria Math" panose="02040503050406030204" pitchFamily="18" charset="0"/>
                                </a:rPr>
                                <m:t>𝑖</m:t>
                              </m:r>
                            </m:sub>
                          </m:sSub>
                        </m:e>
                      </m:nary>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𝐾</m:t>
                          </m:r>
                        </m:e>
                        <m:sub>
                          <m:r>
                            <a:rPr lang="en-US" sz="2400" b="0" i="1" smtClean="0">
                              <a:solidFill>
                                <a:schemeClr val="tx1"/>
                              </a:solidFill>
                              <a:latin typeface="Cambria Math" panose="02040503050406030204" pitchFamily="18" charset="0"/>
                            </a:rPr>
                            <m:t>𝑐</m:t>
                          </m:r>
                        </m:sub>
                      </m:sSub>
                      <m:nary>
                        <m:naryPr>
                          <m:chr m:val="∑"/>
                          <m:ctrlPr>
                            <a:rPr lang="en-US" sz="2400" b="0" i="1" smtClean="0">
                              <a:solidFill>
                                <a:schemeClr val="tx1"/>
                              </a:solidFill>
                              <a:latin typeface="Cambria Math" panose="02040503050406030204" pitchFamily="18" charset="0"/>
                            </a:rPr>
                          </m:ctrlPr>
                        </m:naryPr>
                        <m:sub>
                          <m:r>
                            <m:rPr>
                              <m:brk m:alnAt="23"/>
                            </m:rPr>
                            <a:rPr lang="en-US" sz="2400" b="0" i="1" smtClean="0">
                              <a:solidFill>
                                <a:schemeClr val="tx1"/>
                              </a:solidFill>
                              <a:latin typeface="Cambria Math" panose="02040503050406030204" pitchFamily="18" charset="0"/>
                            </a:rPr>
                            <m:t>𝑗</m:t>
                          </m:r>
                          <m:r>
                            <a:rPr lang="en-US" sz="2400" b="0" i="1" smtClean="0">
                              <a:solidFill>
                                <a:schemeClr val="tx1"/>
                              </a:solidFill>
                              <a:latin typeface="Cambria Math" panose="02040503050406030204" pitchFamily="18" charset="0"/>
                            </a:rPr>
                            <m:t>=1</m:t>
                          </m:r>
                        </m:sub>
                        <m:sup>
                          <m:r>
                            <a:rPr lang="en-US" sz="2400" b="0" i="1" smtClean="0">
                              <a:solidFill>
                                <a:schemeClr val="tx1"/>
                              </a:solidFill>
                              <a:latin typeface="Cambria Math" panose="02040503050406030204" pitchFamily="18" charset="0"/>
                            </a:rPr>
                            <m:t>𝑛</m:t>
                          </m:r>
                        </m:sup>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𝐶</m:t>
                              </m:r>
                            </m:e>
                            <m:sub>
                              <m:r>
                                <a:rPr lang="en-US" sz="2400" b="0" i="1" smtClean="0">
                                  <a:solidFill>
                                    <a:schemeClr val="tx1"/>
                                  </a:solidFill>
                                  <a:latin typeface="Cambria Math" panose="02040503050406030204" pitchFamily="18" charset="0"/>
                                </a:rPr>
                                <m:t>𝑗</m:t>
                              </m:r>
                            </m:sub>
                          </m:sSub>
                        </m:e>
                      </m:nary>
                    </m:oMath>
                  </m:oMathPara>
                </a14:m>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Constants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𝐾</m:t>
                        </m:r>
                      </m:e>
                      <m:sub>
                        <m:r>
                          <a:rPr lang="en-US" sz="2400" b="0" i="1" smtClean="0">
                            <a:solidFill>
                              <a:schemeClr val="tx1"/>
                            </a:solidFill>
                            <a:latin typeface="Cambria Math" panose="02040503050406030204" pitchFamily="18" charset="0"/>
                          </a:rPr>
                          <m:t>𝑝</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𝐾</m:t>
                        </m:r>
                      </m:e>
                      <m:sub>
                        <m:r>
                          <a:rPr lang="en-US" sz="2400" i="1">
                            <a:solidFill>
                              <a:schemeClr val="tx1"/>
                            </a:solidFill>
                            <a:latin typeface="Cambria Math" panose="02040503050406030204" pitchFamily="18" charset="0"/>
                          </a:rPr>
                          <m:t>𝑒</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𝐾</m:t>
                        </m:r>
                      </m:e>
                      <m:sub>
                        <m:r>
                          <a:rPr lang="en-US" sz="2400" b="0" i="1" smtClean="0">
                            <a:solidFill>
                              <a:schemeClr val="tx1"/>
                            </a:solidFill>
                            <a:latin typeface="Cambria Math" panose="02040503050406030204" pitchFamily="18" charset="0"/>
                          </a:rPr>
                          <m:t>𝑐</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 peak power, energy, and capacitor cost constants, respectively.</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first term is the cost of the peak power loss.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second term is the cost of the total energy losses, which is the product of power loss at each load level,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𝑃</m:t>
                        </m:r>
                      </m:e>
                      <m:sub>
                        <m:r>
                          <a:rPr lang="en-US" sz="2400" i="1">
                            <a:solidFill>
                              <a:schemeClr val="tx1"/>
                            </a:solidFill>
                            <a:latin typeface="Cambria Math" panose="02040503050406030204" pitchFamily="18" charset="0"/>
                          </a:rPr>
                          <m:t>𝑖</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and the duration of that load level,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𝑇</m:t>
                        </m:r>
                      </m:e>
                      <m:sub>
                        <m:r>
                          <a:rPr lang="en-US" sz="2400" i="1">
                            <a:solidFill>
                              <a:schemeClr val="tx1"/>
                            </a:solidFill>
                            <a:latin typeface="Cambria Math" panose="02040503050406030204" pitchFamily="18" charset="0"/>
                          </a:rPr>
                          <m:t>𝑖</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summed over the </a:t>
                </a:r>
                <a14:m>
                  <m:oMath xmlns:m="http://schemas.openxmlformats.org/officeDocument/2006/math">
                    <m:r>
                      <a:rPr lang="en-US" sz="2400" i="1">
                        <a:solidFill>
                          <a:schemeClr val="tx1"/>
                        </a:solidFill>
                        <a:latin typeface="Cambria Math" panose="02040503050406030204" pitchFamily="18" charset="0"/>
                      </a:rPr>
                      <m:t>𝐿</m:t>
                    </m:r>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load levels.</a:t>
                </a: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blipFill>
                <a:blip r:embed="rId2"/>
                <a:stretch>
                  <a:fillRect l="-593" t="-1003"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55</a:t>
            </a:fld>
            <a:endParaRPr lang="en-US" dirty="0"/>
          </a:p>
        </p:txBody>
      </p:sp>
      <p:sp>
        <p:nvSpPr>
          <p:cNvPr id="6" name="Text Placeholder 4">
            <a:extLst>
              <a:ext uri="{FF2B5EF4-FFF2-40B4-BE49-F238E27FC236}">
                <a16:creationId xmlns:a16="http://schemas.microsoft.com/office/drawing/2014/main" id="{ABC4ABA6-E831-41F0-B91F-A0C1DECE429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481030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1.3.4 Capacitors Placement</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986051"/>
            <a:ext cx="8229600" cy="2573122"/>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third term is the cost of capacitor installations. The cost of capacitor installations is evaluated in terms of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kVAr</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this problem formulation, only the cost of capacitor purchase and installation is considered. The recurring cost for capacitor bank switching and maintenance is ignored for the sake of simplicity.</a:t>
            </a: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56</a:t>
            </a:fld>
            <a:endParaRPr lang="en-US" dirty="0"/>
          </a:p>
        </p:txBody>
      </p:sp>
      <p:sp>
        <p:nvSpPr>
          <p:cNvPr id="6" name="Text Placeholder 4">
            <a:extLst>
              <a:ext uri="{FF2B5EF4-FFF2-40B4-BE49-F238E27FC236}">
                <a16:creationId xmlns:a16="http://schemas.microsoft.com/office/drawing/2014/main" id="{ABC4ABA6-E831-41F0-B91F-A0C1DECE429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678843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1.3.4 Capacitors Placement</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8"/>
            <a:ext cx="8229600" cy="4478122"/>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This optimization problem has traditionally been solved using various mathematical programming techniques including nonlinear, integer, and dynamic programming.</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Many authors have incorporated heuristics in analytic methods to simplify the problem solution.</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Intelligent techniques for capacitor placement reported in the literature include neural networks, simulated annealing, fuzzy logic, genetic algorithms, particle swarm optimization, ant colony optimization (ACO),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tabu</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search strategy, and other evolutionary techniques.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57</a:t>
            </a:fld>
            <a:endParaRPr lang="en-US"/>
          </a:p>
        </p:txBody>
      </p:sp>
      <p:sp>
        <p:nvSpPr>
          <p:cNvPr id="6" name="Text Placeholder 4">
            <a:extLst>
              <a:ext uri="{FF2B5EF4-FFF2-40B4-BE49-F238E27FC236}">
                <a16:creationId xmlns:a16="http://schemas.microsoft.com/office/drawing/2014/main" id="{7CEE500F-DFB0-4BC0-A0A3-8F23768CC36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49813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1.3.5 Capacitors Switching and Control</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the previous slides, we examined the problem of placement of capacitors at optimal locations.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Since the method was based on load duration curve and conforming loads, the determined locations will not be optimal under all conditions.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However, we cannot expect to change locations for different conditions.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the capacitors installed at predetermined locations must be switched on or off based on the loading conditions to optimize a specified objective, which could be loss reduction, voltage boost, or power factor improvement in the system.</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58</a:t>
            </a:fld>
            <a:endParaRPr lang="en-US"/>
          </a:p>
        </p:txBody>
      </p:sp>
      <p:sp>
        <p:nvSpPr>
          <p:cNvPr id="6" name="Text Placeholder 4">
            <a:extLst>
              <a:ext uri="{FF2B5EF4-FFF2-40B4-BE49-F238E27FC236}">
                <a16:creationId xmlns:a16="http://schemas.microsoft.com/office/drawing/2014/main" id="{C6C78FB9-06B0-486C-87E5-9FC325C69B7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370340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1.4 Distribution System Reconfiguration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8"/>
            <a:ext cx="8143875" cy="4859126"/>
          </a:xfrm>
        </p:spPr>
        <p:txBody>
          <a:bodyPr/>
          <a:lstStyle/>
          <a:p>
            <a:pPr algn="just">
              <a:spcAft>
                <a:spcPts val="600"/>
              </a:spcAft>
            </a:pPr>
            <a:r>
              <a:rPr lang="en-US" sz="2300" dirty="0">
                <a:solidFill>
                  <a:schemeClr val="tx1"/>
                </a:solidFill>
                <a:latin typeface="Calibri" panose="020F0502020204030204" pitchFamily="34" charset="0"/>
                <a:ea typeface="Calibri" panose="020F0502020204030204" pitchFamily="34" charset="0"/>
                <a:cs typeface="Calibri" panose="020F0502020204030204" pitchFamily="34" charset="0"/>
              </a:rPr>
              <a:t>Distribution systems are structurally meshed but are operated in a radial configuration.</a:t>
            </a:r>
          </a:p>
          <a:p>
            <a:pPr algn="just">
              <a:spcAft>
                <a:spcPts val="600"/>
              </a:spcAft>
            </a:pPr>
            <a:r>
              <a:rPr lang="en-US" sz="2300" dirty="0">
                <a:solidFill>
                  <a:schemeClr val="tx1"/>
                </a:solidFill>
                <a:latin typeface="Calibri" panose="020F0502020204030204" pitchFamily="34" charset="0"/>
                <a:ea typeface="Calibri" panose="020F0502020204030204" pitchFamily="34" charset="0"/>
                <a:cs typeface="Calibri" panose="020F0502020204030204" pitchFamily="34" charset="0"/>
              </a:rPr>
              <a:t>The system has a set of switches, called sectionalizing switches that normally remain closed, and another set of switches, called tie switches that are normally open. </a:t>
            </a:r>
          </a:p>
          <a:p>
            <a:pPr algn="just">
              <a:spcAft>
                <a:spcPts val="600"/>
              </a:spcAft>
            </a:pPr>
            <a:r>
              <a:rPr lang="en-US" sz="2300" dirty="0">
                <a:solidFill>
                  <a:schemeClr val="tx1"/>
                </a:solidFill>
                <a:latin typeface="Calibri" panose="020F0502020204030204" pitchFamily="34" charset="0"/>
                <a:ea typeface="Calibri" panose="020F0502020204030204" pitchFamily="34" charset="0"/>
                <a:cs typeface="Calibri" panose="020F0502020204030204" pitchFamily="34" charset="0"/>
              </a:rPr>
              <a:t>The configuration of a distribution network can be modified by changing the status of the tie and the sectionalizing switches. </a:t>
            </a:r>
          </a:p>
          <a:p>
            <a:pPr algn="just">
              <a:spcAft>
                <a:spcPts val="600"/>
              </a:spcAft>
            </a:pPr>
            <a:r>
              <a:rPr lang="en-US" sz="2300" dirty="0">
                <a:solidFill>
                  <a:schemeClr val="tx1"/>
                </a:solidFill>
                <a:latin typeface="Calibri" panose="020F0502020204030204" pitchFamily="34" charset="0"/>
                <a:ea typeface="Calibri" panose="020F0502020204030204" pitchFamily="34" charset="0"/>
                <a:cs typeface="Calibri" panose="020F0502020204030204" pitchFamily="34" charset="0"/>
              </a:rPr>
              <a:t>The process of changing the topology of distribution systems by altering the open/closed status of these switches is called distribution system reconfiguration.</a:t>
            </a:r>
          </a:p>
          <a:p>
            <a:pPr algn="just">
              <a:spcAft>
                <a:spcPts val="600"/>
              </a:spcAft>
            </a:pPr>
            <a:r>
              <a:rPr lang="en-US" sz="2300" dirty="0">
                <a:solidFill>
                  <a:schemeClr val="tx1"/>
                </a:solidFill>
                <a:latin typeface="Calibri" panose="020F0502020204030204" pitchFamily="34" charset="0"/>
                <a:ea typeface="Calibri" panose="020F0502020204030204" pitchFamily="34" charset="0"/>
                <a:cs typeface="Calibri" panose="020F0502020204030204" pitchFamily="34" charset="0"/>
              </a:rPr>
              <a:t>Reconfiguration is done in normal operation to operate the system optimally. </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59</a:t>
            </a:fld>
            <a:endParaRPr lang="en-US"/>
          </a:p>
        </p:txBody>
      </p:sp>
      <p:sp>
        <p:nvSpPr>
          <p:cNvPr id="6" name="Text Placeholder 4">
            <a:extLst>
              <a:ext uri="{FF2B5EF4-FFF2-40B4-BE49-F238E27FC236}">
                <a16:creationId xmlns:a16="http://schemas.microsoft.com/office/drawing/2014/main" id="{7A8135AD-3844-4A7F-AF06-82433082941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23354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278130"/>
            <a:ext cx="8229600" cy="625471"/>
          </a:xfrm>
        </p:spPr>
        <p:txBody>
          <a:bodyPr/>
          <a:lstStyle/>
          <a:p>
            <a:r>
              <a:rPr lang="en-US" dirty="0">
                <a:latin typeface="Calibri" panose="020F0502020204030204" pitchFamily="34" charset="0"/>
                <a:cs typeface="Calibri" panose="020F0502020204030204" pitchFamily="34" charset="0"/>
              </a:rPr>
              <a:t>1. Outage Management</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90473"/>
            <a:ext cx="8229600" cy="53496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buFont typeface="Arial" panose="020B0604020202020204" pitchFamily="34" charset="0"/>
              <a:buChar char="•"/>
            </a:pPr>
            <a:r>
              <a:rPr lang="en-US" sz="2200" b="0" i="0" dirty="0">
                <a:solidFill>
                  <a:schemeClr val="tx1"/>
                </a:solidFill>
                <a:effectLst/>
                <a:latin typeface="Calibri" panose="020F0502020204030204" pitchFamily="34" charset="0"/>
                <a:cs typeface="Calibri" panose="020F0502020204030204" pitchFamily="34" charset="0"/>
              </a:rPr>
              <a:t>New techniques based on voltage sag and current rise are being developed.</a:t>
            </a:r>
          </a:p>
          <a:p>
            <a:pPr algn="just">
              <a:lnSpc>
                <a:spcPct val="120000"/>
              </a:lnSpc>
              <a:buFont typeface="Arial" panose="020B0604020202020204" pitchFamily="34" charset="0"/>
              <a:buChar char="•"/>
            </a:pPr>
            <a:r>
              <a:rPr lang="en-US" sz="2200" b="0" i="0" dirty="0">
                <a:solidFill>
                  <a:schemeClr val="tx1"/>
                </a:solidFill>
                <a:effectLst/>
                <a:latin typeface="Calibri" panose="020F0502020204030204" pitchFamily="34" charset="0"/>
                <a:cs typeface="Calibri" panose="020F0502020204030204" pitchFamily="34" charset="0"/>
              </a:rPr>
              <a:t>Peer-to-peer communication among devices and with the control center enhances fault location.</a:t>
            </a:r>
          </a:p>
          <a:p>
            <a:pPr algn="just">
              <a:lnSpc>
                <a:spcPct val="120000"/>
              </a:lnSpc>
              <a:buFont typeface="Arial" panose="020B0604020202020204" pitchFamily="34" charset="0"/>
              <a:buChar char="•"/>
            </a:pPr>
            <a:r>
              <a:rPr lang="en-US" sz="2200" b="0" i="0" dirty="0">
                <a:solidFill>
                  <a:schemeClr val="tx1"/>
                </a:solidFill>
                <a:effectLst/>
                <a:latin typeface="Calibri" panose="020F0502020204030204" pitchFamily="34" charset="0"/>
                <a:cs typeface="Calibri" panose="020F0502020204030204" pitchFamily="34" charset="0"/>
              </a:rPr>
              <a:t>Outage location can also be based on information gathered from customers’ premises from smart meters or customer calls. </a:t>
            </a:r>
          </a:p>
          <a:p>
            <a:pPr algn="just">
              <a:lnSpc>
                <a:spcPct val="120000"/>
              </a:lnSpc>
              <a:buFont typeface="Arial" panose="020B0604020202020204" pitchFamily="34" charset="0"/>
              <a:buChar char="•"/>
            </a:pPr>
            <a:r>
              <a:rPr lang="en-US" sz="2200" b="0" i="0" dirty="0">
                <a:solidFill>
                  <a:schemeClr val="tx1"/>
                </a:solidFill>
                <a:effectLst/>
                <a:latin typeface="Calibri" panose="020F0502020204030204" pitchFamily="34" charset="0"/>
                <a:cs typeface="Calibri" panose="020F0502020204030204" pitchFamily="34" charset="0"/>
              </a:rPr>
              <a:t>Outage management takes on a different meaning for utilities in the event of major storms (tornadoes, hurricanes, ice storms).</a:t>
            </a:r>
          </a:p>
          <a:p>
            <a:pPr lvl="1" algn="just">
              <a:lnSpc>
                <a:spcPct val="120000"/>
              </a:lnSpc>
              <a:buFont typeface="Courier New" panose="02070309020205020404" pitchFamily="49" charset="0"/>
              <a:buChar char="o"/>
            </a:pPr>
            <a:r>
              <a:rPr lang="en-US" sz="2200" b="0" i="0" dirty="0">
                <a:solidFill>
                  <a:schemeClr val="tx1"/>
                </a:solidFill>
                <a:effectLst/>
                <a:latin typeface="Calibri" panose="020F0502020204030204" pitchFamily="34" charset="0"/>
                <a:cs typeface="Calibri" panose="020F0502020204030204" pitchFamily="34" charset="0"/>
              </a:rPr>
              <a:t>Normal utility operations cease, and all resources are focused on repairing the system and restoring power.</a:t>
            </a:r>
          </a:p>
          <a:p>
            <a:pPr lvl="1" algn="just">
              <a:lnSpc>
                <a:spcPct val="120000"/>
              </a:lnSpc>
              <a:buFont typeface="Courier New" panose="02070309020205020404" pitchFamily="49" charset="0"/>
              <a:buChar char="o"/>
            </a:pPr>
            <a:r>
              <a:rPr lang="en-US" sz="2200" b="0" i="0" dirty="0">
                <a:solidFill>
                  <a:schemeClr val="tx1"/>
                </a:solidFill>
                <a:effectLst/>
                <a:latin typeface="Calibri" panose="020F0502020204030204" pitchFamily="34" charset="0"/>
                <a:cs typeface="Calibri" panose="020F0502020204030204" pitchFamily="34" charset="0"/>
              </a:rPr>
              <a:t>Thousands of customers can be affected by storm-related outages.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a:t>
            </a:fld>
            <a:endParaRPr lang="en-US"/>
          </a:p>
        </p:txBody>
      </p:sp>
      <p:sp>
        <p:nvSpPr>
          <p:cNvPr id="6" name="Text Placeholder 4">
            <a:extLst>
              <a:ext uri="{FF2B5EF4-FFF2-40B4-BE49-F238E27FC236}">
                <a16:creationId xmlns:a16="http://schemas.microsoft.com/office/drawing/2014/main" id="{041A1FF2-9009-459E-AE3F-3EDD6FE0481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601553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1.4 Distribution System Reconfiguration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In emergencies, after loss of power to a certain part of the system, reconfiguration is done to restore power quickly to customers whose power supply has been interrupted. The goals are different, but the process is the same.</a:t>
            </a:r>
          </a:p>
          <a:p>
            <a:pPr algn="just">
              <a:spcAft>
                <a:spcPts val="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Mathematically, distribution system reconfiguration problem is a complex, combinatorial optimization problem involving constraints. </a:t>
            </a:r>
          </a:p>
          <a:p>
            <a:pPr algn="just">
              <a:spcAft>
                <a:spcPts val="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The complexity of the problem arises from the fact that distribution network topology has to be radial, and power flow constraints are nonlinear in nature. </a:t>
            </a:r>
          </a:p>
          <a:p>
            <a:pPr algn="just">
              <a:spcAft>
                <a:spcPts val="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Since a typical distribution system may have hundreds of switches, an exhaustive search of all possible configurations is not a practical solution. </a:t>
            </a:r>
          </a:p>
          <a:p>
            <a:pPr algn="just">
              <a:spcAft>
                <a:spcPts val="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many of the algorithms in the literature are based on heuristic search techniques or artificial intelligence techniques.</a:t>
            </a:r>
          </a:p>
          <a:p>
            <a:pPr algn="just">
              <a:spcAft>
                <a:spcPts val="600"/>
              </a:spcAft>
            </a:pPr>
            <a:endParaRPr lang="en-US" sz="1800" dirty="0">
              <a:solidFill>
                <a:schemeClr val="tx1"/>
              </a:solidFill>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60</a:t>
            </a:fld>
            <a:endParaRPr lang="en-US"/>
          </a:p>
        </p:txBody>
      </p:sp>
      <p:sp>
        <p:nvSpPr>
          <p:cNvPr id="6" name="Text Placeholder 4">
            <a:extLst>
              <a:ext uri="{FF2B5EF4-FFF2-40B4-BE49-F238E27FC236}">
                <a16:creationId xmlns:a16="http://schemas.microsoft.com/office/drawing/2014/main" id="{443B3415-9C66-4853-A7C8-0F276C7A32A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79895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2400" dirty="0">
                <a:solidFill>
                  <a:schemeClr val="tx1"/>
                </a:solidFill>
              </a:rPr>
              <a:t>Several different objectives can be included in multi-objective distribution system reconfiguration problem.</a:t>
            </a:r>
          </a:p>
          <a:p>
            <a:pPr algn="just">
              <a:spcAft>
                <a:spcPts val="600"/>
              </a:spcAft>
            </a:pPr>
            <a:r>
              <a:rPr lang="en-US" sz="2400" dirty="0">
                <a:solidFill>
                  <a:schemeClr val="tx1"/>
                </a:solidFill>
              </a:rPr>
              <a:t>Multi-objective distribution system reconfiguration involves optimizing multiple objectives simultaneously.</a:t>
            </a:r>
          </a:p>
          <a:p>
            <a:pPr algn="just">
              <a:spcAft>
                <a:spcPts val="600"/>
              </a:spcAft>
            </a:pPr>
            <a:r>
              <a:rPr lang="en-US" sz="2400" dirty="0">
                <a:solidFill>
                  <a:schemeClr val="tx1"/>
                </a:solidFill>
              </a:rPr>
              <a:t>Common objectives may include </a:t>
            </a:r>
            <a:r>
              <a:rPr lang="en-US" sz="2400" b="1" dirty="0">
                <a:solidFill>
                  <a:schemeClr val="tx1"/>
                </a:solidFill>
              </a:rPr>
              <a:t>loss minimization</a:t>
            </a:r>
            <a:r>
              <a:rPr lang="en-US" sz="2400" dirty="0">
                <a:solidFill>
                  <a:schemeClr val="tx1"/>
                </a:solidFill>
              </a:rPr>
              <a:t>, </a:t>
            </a:r>
            <a:r>
              <a:rPr lang="en-US" sz="2400" b="1" dirty="0">
                <a:solidFill>
                  <a:schemeClr val="tx1"/>
                </a:solidFill>
              </a:rPr>
              <a:t>load balancing on transformers</a:t>
            </a:r>
            <a:r>
              <a:rPr lang="en-US" sz="2400" dirty="0">
                <a:solidFill>
                  <a:schemeClr val="tx1"/>
                </a:solidFill>
              </a:rPr>
              <a:t>, and </a:t>
            </a:r>
            <a:r>
              <a:rPr lang="en-US" sz="2400" b="1" dirty="0">
                <a:solidFill>
                  <a:schemeClr val="tx1"/>
                </a:solidFill>
              </a:rPr>
              <a:t>voltage deviation from nominal</a:t>
            </a:r>
            <a:r>
              <a:rPr lang="en-US" sz="2400" dirty="0">
                <a:solidFill>
                  <a:schemeClr val="tx1"/>
                </a:solidFill>
              </a:rPr>
              <a:t>.</a:t>
            </a:r>
          </a:p>
          <a:p>
            <a:pPr algn="just">
              <a:spcAft>
                <a:spcPts val="600"/>
              </a:spcAft>
            </a:pPr>
            <a:r>
              <a:rPr lang="en-US" sz="2400" dirty="0">
                <a:solidFill>
                  <a:schemeClr val="tx1"/>
                </a:solidFill>
              </a:rPr>
              <a:t>Under emergencies, loss minimization is not important, but the number of switching operations to complete restoration could be included as an objective.</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61</a:t>
            </a:fld>
            <a:endParaRPr lang="en-US"/>
          </a:p>
        </p:txBody>
      </p:sp>
      <p:sp>
        <p:nvSpPr>
          <p:cNvPr id="6" name="Text Placeholder 4">
            <a:extLst>
              <a:ext uri="{FF2B5EF4-FFF2-40B4-BE49-F238E27FC236}">
                <a16:creationId xmlns:a16="http://schemas.microsoft.com/office/drawing/2014/main" id="{5ED93677-8435-4199-B156-5C6E3FBC73C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146011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2400" dirty="0">
                <a:solidFill>
                  <a:schemeClr val="tx1"/>
                </a:solidFill>
              </a:rPr>
              <a:t>In the following discussion, we have considered three separate objectives, which are system loss, transformer load balance, and voltage deviation from nominal.</a:t>
            </a:r>
          </a:p>
          <a:p>
            <a:pPr algn="just">
              <a:spcAft>
                <a:spcPts val="600"/>
              </a:spcAft>
            </a:pPr>
            <a:r>
              <a:rPr lang="en-US" sz="2400" dirty="0">
                <a:solidFill>
                  <a:schemeClr val="tx1"/>
                </a:solidFill>
              </a:rPr>
              <a:t>In multi-objective optimization, it is possible to compare two solutions using the concept of dominance.</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Without loss of generality, if we assume that the optimization problem involves minimization of the objective functions, then a solution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x* ∈ Ω</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where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Ω</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the set of all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x</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that satisfy all constraints, is said to be Pareto Optimal if and only if there does not exist another solution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x ∈ Ω</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such that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f</a:t>
            </a:r>
            <a:r>
              <a:rPr lang="en-US" sz="24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(x) ≤ f</a:t>
            </a:r>
            <a:r>
              <a:rPr lang="en-US" sz="24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(x*)</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for all </a:t>
            </a:r>
            <a:r>
              <a:rPr lang="en-US" sz="2400" i="1"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 = 1, …, k</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f</a:t>
            </a:r>
            <a:r>
              <a:rPr lang="en-US" sz="24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(x) &lt; f</a:t>
            </a:r>
            <a:r>
              <a:rPr lang="en-US" sz="24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(x*)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for at least one </a:t>
            </a:r>
            <a:r>
              <a:rPr lang="en-US" sz="2400" i="1"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spcAft>
                <a:spcPts val="600"/>
              </a:spcAft>
            </a:pPr>
            <a:endParaRPr lang="en-US" sz="2000" dirty="0">
              <a:solidFill>
                <a:schemeClr val="tx1"/>
              </a:solidFill>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62</a:t>
            </a:fld>
            <a:endParaRPr lang="en-US"/>
          </a:p>
        </p:txBody>
      </p:sp>
      <p:sp>
        <p:nvSpPr>
          <p:cNvPr id="6" name="Text Placeholder 4">
            <a:extLst>
              <a:ext uri="{FF2B5EF4-FFF2-40B4-BE49-F238E27FC236}">
                <a16:creationId xmlns:a16="http://schemas.microsoft.com/office/drawing/2014/main" id="{5ED93677-8435-4199-B156-5C6E3FBC73C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868426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8"/>
            <a:ext cx="8229600" cy="3430372"/>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When comparing two solutions, a solution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u</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said to dominate over another solution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v</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if, and only if,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u</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at least as good as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v</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for all the objectives, and if there is at least one objective where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u</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better than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v</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a solution space, the set of all nondominated solutions is referred to as the Pareto set.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goal of the multi-objective optimization algorithm is to extract diverse samples from this set.</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63</a:t>
            </a:fld>
            <a:endParaRPr lang="en-US"/>
          </a:p>
        </p:txBody>
      </p:sp>
    </p:spTree>
    <p:extLst>
      <p:ext uri="{BB962C8B-B14F-4D97-AF65-F5344CB8AC3E}">
        <p14:creationId xmlns:p14="http://schemas.microsoft.com/office/powerpoint/2010/main" val="16064171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With the three objectives described previously, the multi-objective distribution system reconfiguration problem can be defined as the minimization of the vector:</a:t>
                </a:r>
              </a:p>
              <a:p>
                <a:pPr marL="0" indent="0" algn="just">
                  <a:spcAft>
                    <a:spcPts val="600"/>
                  </a:spcAft>
                  <a:buNone/>
                </a:pP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𝐹</m:t>
                      </m:r>
                      <m:d>
                        <m:dPr>
                          <m:ctrlPr>
                            <a:rPr lang="en-US" sz="2400" b="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𝐺</m:t>
                          </m:r>
                        </m:e>
                      </m:d>
                      <m:r>
                        <a:rPr lang="en-US" sz="2400" b="0" i="1" dirty="0" smtClean="0">
                          <a:solidFill>
                            <a:schemeClr val="tx1"/>
                          </a:solidFill>
                          <a:latin typeface="Cambria Math" panose="02040503050406030204" pitchFamily="18" charset="0"/>
                        </a:rPr>
                        <m:t>=</m:t>
                      </m:r>
                      <m:sSup>
                        <m:sSupPr>
                          <m:ctrlPr>
                            <a:rPr lang="en-US" sz="2400" b="0" i="1" dirty="0" smtClean="0">
                              <a:solidFill>
                                <a:schemeClr val="tx1"/>
                              </a:solidFill>
                              <a:latin typeface="Cambria Math" panose="02040503050406030204" pitchFamily="18" charset="0"/>
                            </a:rPr>
                          </m:ctrlPr>
                        </m:sSupPr>
                        <m:e>
                          <m:d>
                            <m:dPr>
                              <m:begChr m:val="["/>
                              <m:endChr m:val="]"/>
                              <m:ctrlPr>
                                <a:rPr lang="en-US" sz="2400" b="0" i="1" dirty="0" smtClean="0">
                                  <a:solidFill>
                                    <a:schemeClr val="tx1"/>
                                  </a:solidFill>
                                  <a:latin typeface="Cambria Math" panose="02040503050406030204" pitchFamily="18" charset="0"/>
                                </a:rPr>
                              </m:ctrlPr>
                            </m:dPr>
                            <m:e>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𝑓</m:t>
                                  </m:r>
                                </m:e>
                                <m:sub>
                                  <m:r>
                                    <a:rPr lang="en-US" sz="2400" b="0" i="1" dirty="0" smtClean="0">
                                      <a:solidFill>
                                        <a:schemeClr val="tx1"/>
                                      </a:solidFill>
                                      <a:latin typeface="Cambria Math" panose="02040503050406030204" pitchFamily="18" charset="0"/>
                                    </a:rPr>
                                    <m:t>1</m:t>
                                  </m:r>
                                </m:sub>
                              </m:sSub>
                              <m:d>
                                <m:dPr>
                                  <m:ctrlPr>
                                    <a:rPr lang="en-US" sz="2400" b="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𝐺</m:t>
                                  </m:r>
                                </m:e>
                              </m:d>
                              <m:r>
                                <a:rPr lang="en-US" sz="2400" b="0" i="1" dirty="0" smtClean="0">
                                  <a:solidFill>
                                    <a:schemeClr val="tx1"/>
                                  </a:solidFill>
                                  <a:latin typeface="Cambria Math" panose="02040503050406030204" pitchFamily="18" charset="0"/>
                                </a:rPr>
                                <m:t> </m:t>
                              </m:r>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𝑓</m:t>
                                  </m:r>
                                </m:e>
                                <m:sub>
                                  <m:r>
                                    <a:rPr lang="en-US" sz="2400" b="0" i="1" dirty="0" smtClean="0">
                                      <a:solidFill>
                                        <a:schemeClr val="tx1"/>
                                      </a:solidFill>
                                      <a:latin typeface="Cambria Math" panose="02040503050406030204" pitchFamily="18" charset="0"/>
                                    </a:rPr>
                                    <m:t>2</m:t>
                                  </m:r>
                                </m:sub>
                              </m:sSub>
                              <m:d>
                                <m:dPr>
                                  <m:ctrlPr>
                                    <a:rPr lang="en-US" sz="2400" b="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𝐺</m:t>
                                  </m:r>
                                </m:e>
                              </m:d>
                              <m:r>
                                <a:rPr lang="en-US" sz="2400" b="0" i="1" dirty="0" smtClean="0">
                                  <a:solidFill>
                                    <a:schemeClr val="tx1"/>
                                  </a:solidFill>
                                  <a:latin typeface="Cambria Math" panose="02040503050406030204" pitchFamily="18" charset="0"/>
                                </a:rPr>
                                <m:t> </m:t>
                              </m:r>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𝑓</m:t>
                                  </m:r>
                                </m:e>
                                <m:sub>
                                  <m:r>
                                    <a:rPr lang="en-US" sz="2400" b="0" i="1" dirty="0" smtClean="0">
                                      <a:solidFill>
                                        <a:schemeClr val="tx1"/>
                                      </a:solidFill>
                                      <a:latin typeface="Cambria Math" panose="02040503050406030204" pitchFamily="18" charset="0"/>
                                    </a:rPr>
                                    <m:t>3</m:t>
                                  </m:r>
                                </m:sub>
                              </m:sSub>
                              <m:d>
                                <m:dPr>
                                  <m:ctrlPr>
                                    <a:rPr lang="en-US" sz="2400" b="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𝐺</m:t>
                                  </m:r>
                                </m:e>
                              </m:d>
                            </m:e>
                          </m:d>
                        </m:e>
                        <m:sup>
                          <m:r>
                            <a:rPr lang="en-US" sz="2400" b="0" i="1" dirty="0" smtClean="0">
                              <a:solidFill>
                                <a:schemeClr val="tx1"/>
                              </a:solidFill>
                              <a:latin typeface="Cambria Math" panose="02040503050406030204" pitchFamily="18" charset="0"/>
                            </a:rPr>
                            <m:t>𝑇</m:t>
                          </m:r>
                        </m:sup>
                      </m:sSup>
                      <m:r>
                        <a:rPr lang="en-US" sz="2400" b="0" i="1" dirty="0" smtClean="0">
                          <a:solidFill>
                            <a:schemeClr val="tx1"/>
                          </a:solidFill>
                          <a:latin typeface="Cambria Math" panose="02040503050406030204" pitchFamily="18" charset="0"/>
                        </a:rPr>
                        <m:t>;</m:t>
                      </m:r>
                    </m:oMath>
                  </m:oMathPara>
                </a14:m>
                <a:endParaRPr lang="en-US" sz="2400" b="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r>
                        <m:rPr>
                          <m:sty m:val="p"/>
                        </m:rPr>
                        <a:rPr lang="en-US" sz="2400" b="0" i="0" dirty="0" smtClean="0">
                          <a:solidFill>
                            <a:schemeClr val="tx1"/>
                          </a:solidFill>
                          <a:latin typeface="Cambria Math" panose="02040503050406030204" pitchFamily="18" charset="0"/>
                        </a:rPr>
                        <m:t>where</m:t>
                      </m:r>
                      <m:r>
                        <a:rPr lang="en-US" sz="2400" b="0" i="0" dirty="0" smtClean="0">
                          <a:solidFill>
                            <a:schemeClr val="tx1"/>
                          </a:solidFill>
                          <a:latin typeface="Cambria Math" panose="02040503050406030204" pitchFamily="18" charset="0"/>
                        </a:rPr>
                        <m:t> </m:t>
                      </m:r>
                      <m:sSub>
                        <m:sSubPr>
                          <m:ctrlPr>
                            <a:rPr lang="en-US" sz="2400" i="1" dirty="0">
                              <a:solidFill>
                                <a:schemeClr val="tx1"/>
                              </a:solidFill>
                              <a:latin typeface="Cambria Math" panose="02040503050406030204" pitchFamily="18" charset="0"/>
                            </a:rPr>
                          </m:ctrlPr>
                        </m:sSubPr>
                        <m:e>
                          <m:r>
                            <a:rPr lang="en-US" sz="2400" i="1" dirty="0">
                              <a:solidFill>
                                <a:schemeClr val="tx1"/>
                              </a:solidFill>
                              <a:latin typeface="Cambria Math" panose="02040503050406030204" pitchFamily="18" charset="0"/>
                            </a:rPr>
                            <m:t>𝑓</m:t>
                          </m:r>
                        </m:e>
                        <m:sub>
                          <m:r>
                            <a:rPr lang="en-US" sz="2400" i="1" dirty="0">
                              <a:solidFill>
                                <a:schemeClr val="tx1"/>
                              </a:solidFill>
                              <a:latin typeface="Cambria Math" panose="02040503050406030204" pitchFamily="18" charset="0"/>
                            </a:rPr>
                            <m:t>1</m:t>
                          </m:r>
                        </m:sub>
                      </m:sSub>
                      <m:d>
                        <m:dPr>
                          <m:ctrlPr>
                            <a:rPr lang="en-US" sz="2400" i="1" dirty="0">
                              <a:solidFill>
                                <a:schemeClr val="tx1"/>
                              </a:solidFill>
                              <a:latin typeface="Cambria Math" panose="02040503050406030204" pitchFamily="18" charset="0"/>
                            </a:rPr>
                          </m:ctrlPr>
                        </m:dPr>
                        <m:e>
                          <m:r>
                            <a:rPr lang="en-US" sz="2400" i="1" dirty="0">
                              <a:solidFill>
                                <a:schemeClr val="tx1"/>
                              </a:solidFill>
                              <a:latin typeface="Cambria Math" panose="02040503050406030204" pitchFamily="18" charset="0"/>
                            </a:rPr>
                            <m:t>𝐺</m:t>
                          </m:r>
                        </m:e>
                      </m:d>
                      <m:r>
                        <a:rPr lang="en-US" sz="2400" b="0" i="1" dirty="0" smtClean="0">
                          <a:solidFill>
                            <a:schemeClr val="tx1"/>
                          </a:solidFill>
                          <a:latin typeface="Cambria Math" panose="02040503050406030204" pitchFamily="18" charset="0"/>
                        </a:rPr>
                        <m:t>,</m:t>
                      </m:r>
                      <m:r>
                        <a:rPr lang="en-US" sz="2400" i="1" dirty="0">
                          <a:solidFill>
                            <a:schemeClr val="tx1"/>
                          </a:solidFill>
                          <a:latin typeface="Cambria Math" panose="02040503050406030204" pitchFamily="18" charset="0"/>
                        </a:rPr>
                        <m:t> </m:t>
                      </m:r>
                      <m:sSub>
                        <m:sSubPr>
                          <m:ctrlPr>
                            <a:rPr lang="en-US" sz="2400" i="1" dirty="0">
                              <a:solidFill>
                                <a:schemeClr val="tx1"/>
                              </a:solidFill>
                              <a:latin typeface="Cambria Math" panose="02040503050406030204" pitchFamily="18" charset="0"/>
                            </a:rPr>
                          </m:ctrlPr>
                        </m:sSubPr>
                        <m:e>
                          <m:r>
                            <a:rPr lang="en-US" sz="2400" i="1" dirty="0">
                              <a:solidFill>
                                <a:schemeClr val="tx1"/>
                              </a:solidFill>
                              <a:latin typeface="Cambria Math" panose="02040503050406030204" pitchFamily="18" charset="0"/>
                            </a:rPr>
                            <m:t>𝑓</m:t>
                          </m:r>
                        </m:e>
                        <m:sub>
                          <m:r>
                            <a:rPr lang="en-US" sz="2400" i="1" dirty="0">
                              <a:solidFill>
                                <a:schemeClr val="tx1"/>
                              </a:solidFill>
                              <a:latin typeface="Cambria Math" panose="02040503050406030204" pitchFamily="18" charset="0"/>
                            </a:rPr>
                            <m:t>2</m:t>
                          </m:r>
                        </m:sub>
                      </m:sSub>
                      <m:d>
                        <m:dPr>
                          <m:ctrlPr>
                            <a:rPr lang="en-US" sz="2400" i="1" dirty="0">
                              <a:solidFill>
                                <a:schemeClr val="tx1"/>
                              </a:solidFill>
                              <a:latin typeface="Cambria Math" panose="02040503050406030204" pitchFamily="18" charset="0"/>
                            </a:rPr>
                          </m:ctrlPr>
                        </m:dPr>
                        <m:e>
                          <m:r>
                            <a:rPr lang="en-US" sz="2400" i="1" dirty="0">
                              <a:solidFill>
                                <a:schemeClr val="tx1"/>
                              </a:solidFill>
                              <a:latin typeface="Cambria Math" panose="02040503050406030204" pitchFamily="18" charset="0"/>
                            </a:rPr>
                            <m:t>𝐺</m:t>
                          </m:r>
                        </m:e>
                      </m:d>
                      <m:r>
                        <a:rPr lang="en-US" sz="2400" b="0" i="1" dirty="0" smtClean="0">
                          <a:solidFill>
                            <a:schemeClr val="tx1"/>
                          </a:solidFill>
                          <a:latin typeface="Cambria Math" panose="02040503050406030204" pitchFamily="18" charset="0"/>
                        </a:rPr>
                        <m:t>,</m:t>
                      </m:r>
                      <m:r>
                        <a:rPr lang="en-US" sz="2400" i="1" dirty="0">
                          <a:solidFill>
                            <a:schemeClr val="tx1"/>
                          </a:solidFill>
                          <a:latin typeface="Cambria Math" panose="02040503050406030204" pitchFamily="18" charset="0"/>
                        </a:rPr>
                        <m:t> </m:t>
                      </m:r>
                      <m:sSub>
                        <m:sSubPr>
                          <m:ctrlPr>
                            <a:rPr lang="en-US" sz="2400" i="1" dirty="0">
                              <a:solidFill>
                                <a:schemeClr val="tx1"/>
                              </a:solidFill>
                              <a:latin typeface="Cambria Math" panose="02040503050406030204" pitchFamily="18" charset="0"/>
                            </a:rPr>
                          </m:ctrlPr>
                        </m:sSubPr>
                        <m:e>
                          <m:r>
                            <a:rPr lang="en-US" sz="2400" i="1" dirty="0">
                              <a:solidFill>
                                <a:schemeClr val="tx1"/>
                              </a:solidFill>
                              <a:latin typeface="Cambria Math" panose="02040503050406030204" pitchFamily="18" charset="0"/>
                            </a:rPr>
                            <m:t>𝑓</m:t>
                          </m:r>
                        </m:e>
                        <m:sub>
                          <m:r>
                            <a:rPr lang="en-US" sz="2400" i="1" dirty="0">
                              <a:solidFill>
                                <a:schemeClr val="tx1"/>
                              </a:solidFill>
                              <a:latin typeface="Cambria Math" panose="02040503050406030204" pitchFamily="18" charset="0"/>
                            </a:rPr>
                            <m:t>3</m:t>
                          </m:r>
                        </m:sub>
                      </m:sSub>
                      <m:d>
                        <m:dPr>
                          <m:ctrlPr>
                            <a:rPr lang="en-US" sz="2400" i="1" dirty="0">
                              <a:solidFill>
                                <a:schemeClr val="tx1"/>
                              </a:solidFill>
                              <a:latin typeface="Cambria Math" panose="02040503050406030204" pitchFamily="18" charset="0"/>
                            </a:rPr>
                          </m:ctrlPr>
                        </m:dPr>
                        <m:e>
                          <m:r>
                            <a:rPr lang="en-US" sz="2400" i="1" dirty="0">
                              <a:solidFill>
                                <a:schemeClr val="tx1"/>
                              </a:solidFill>
                              <a:latin typeface="Cambria Math" panose="02040503050406030204" pitchFamily="18" charset="0"/>
                            </a:rPr>
                            <m:t>𝐺</m:t>
                          </m:r>
                        </m:e>
                      </m:d>
                      <m:r>
                        <a:rPr lang="en-US" sz="2400" b="0" i="1" dirty="0" smtClean="0">
                          <a:solidFill>
                            <a:schemeClr val="tx1"/>
                          </a:solidFill>
                          <a:latin typeface="Cambria Math" panose="02040503050406030204" pitchFamily="18" charset="0"/>
                        </a:rPr>
                        <m:t> </m:t>
                      </m:r>
                      <m:r>
                        <m:rPr>
                          <m:sty m:val="p"/>
                        </m:rPr>
                        <a:rPr lang="en-US" sz="2400" b="0" i="0" dirty="0" smtClean="0">
                          <a:solidFill>
                            <a:schemeClr val="tx1"/>
                          </a:solidFill>
                          <a:latin typeface="Cambria Math" panose="02040503050406030204" pitchFamily="18" charset="0"/>
                        </a:rPr>
                        <m:t>are</m:t>
                      </m:r>
                      <m:r>
                        <a:rPr lang="en-US" sz="2400" b="0" i="0" dirty="0" smtClean="0">
                          <a:solidFill>
                            <a:schemeClr val="tx1"/>
                          </a:solidFill>
                          <a:latin typeface="Cambria Math" panose="02040503050406030204" pitchFamily="18" charset="0"/>
                        </a:rPr>
                        <m:t> </m:t>
                      </m:r>
                      <m:r>
                        <m:rPr>
                          <m:sty m:val="p"/>
                        </m:rPr>
                        <a:rPr lang="en-US" sz="2400" b="0" i="0" dirty="0" smtClean="0">
                          <a:solidFill>
                            <a:schemeClr val="tx1"/>
                          </a:solidFill>
                          <a:latin typeface="Cambria Math" panose="02040503050406030204" pitchFamily="18" charset="0"/>
                        </a:rPr>
                        <m:t>described</m:t>
                      </m:r>
                      <m:r>
                        <a:rPr lang="en-US" sz="2400" b="0" i="0" dirty="0" smtClean="0">
                          <a:solidFill>
                            <a:schemeClr val="tx1"/>
                          </a:solidFill>
                          <a:latin typeface="Cambria Math" panose="02040503050406030204" pitchFamily="18" charset="0"/>
                        </a:rPr>
                        <m:t> </m:t>
                      </m:r>
                      <m:r>
                        <m:rPr>
                          <m:sty m:val="p"/>
                        </m:rPr>
                        <a:rPr lang="en-US" sz="2400" b="0" i="0" dirty="0" smtClean="0">
                          <a:solidFill>
                            <a:schemeClr val="tx1"/>
                          </a:solidFill>
                          <a:latin typeface="Cambria Math" panose="02040503050406030204" pitchFamily="18" charset="0"/>
                        </a:rPr>
                        <m:t>individually</m:t>
                      </m:r>
                      <m:r>
                        <a:rPr lang="en-US" sz="2400" b="0" i="0" dirty="0" smtClean="0">
                          <a:solidFill>
                            <a:schemeClr val="tx1"/>
                          </a:solidFill>
                          <a:latin typeface="Cambria Math" panose="02040503050406030204" pitchFamily="18" charset="0"/>
                        </a:rPr>
                        <m:t> </m:t>
                      </m:r>
                      <m:r>
                        <m:rPr>
                          <m:sty m:val="p"/>
                        </m:rPr>
                        <a:rPr lang="en-US" sz="2400" b="0" i="0" dirty="0" smtClean="0">
                          <a:solidFill>
                            <a:schemeClr val="tx1"/>
                          </a:solidFill>
                          <a:latin typeface="Cambria Math" panose="02040503050406030204" pitchFamily="18" charset="0"/>
                        </a:rPr>
                        <m:t>below</m:t>
                      </m:r>
                      <m:r>
                        <a:rPr lang="en-US" sz="2400" b="0" i="0" dirty="0" smtClean="0">
                          <a:solidFill>
                            <a:schemeClr val="tx1"/>
                          </a:solidFill>
                          <a:latin typeface="Cambria Math" panose="02040503050406030204" pitchFamily="18" charset="0"/>
                        </a:rPr>
                        <m:t>.</m:t>
                      </m:r>
                    </m:oMath>
                  </m:oMathPara>
                </a14:m>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buFont typeface="Wingdings" panose="05000000000000000000" pitchFamily="2" charset="2"/>
                  <a:buChar char="q"/>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Minimization of Real Loss</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For a given configuration G, the total real loss is defined as,</a:t>
                </a:r>
              </a:p>
              <a:p>
                <a:pPr marL="0" indent="0" algn="just">
                  <a:spcAft>
                    <a:spcPts val="600"/>
                  </a:spcAft>
                  <a:buNone/>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𝐺</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sup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r>
                      <a:rPr lang="en-US" sz="2400">
                        <a:solidFill>
                          <a:schemeClr val="tx1"/>
                        </a:solidFill>
                        <a:latin typeface="Cambria Math" panose="02040503050406030204" pitchFamily="18" charset="0"/>
                      </a:rPr>
                      <m:t>𝑖</m:t>
                    </m:r>
                    <m:r>
                      <a:rPr lang="en-US" sz="2400">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r>
                          <a:rPr lang="en-US" sz="2400">
                            <a:solidFill>
                              <a:schemeClr val="tx1"/>
                            </a:solidFill>
                            <a:latin typeface="Cambria Math" panose="02040503050406030204" pitchFamily="18" charset="0"/>
                          </a:rPr>
                          <m:t>1,2,…,</m:t>
                        </m:r>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𝑁</m:t>
                            </m:r>
                          </m:e>
                          <m:sub>
                            <m:r>
                              <a:rPr lang="en-US" sz="2400">
                                <a:solidFill>
                                  <a:schemeClr val="tx1"/>
                                </a:solidFill>
                                <a:latin typeface="Cambria Math" panose="02040503050406030204" pitchFamily="18" charset="0"/>
                              </a:rPr>
                              <m:t>𝑐𝑏</m:t>
                            </m:r>
                          </m:sub>
                        </m:sSub>
                      </m:e>
                    </m:d>
                    <m:r>
                      <a:rPr lang="en-US" sz="240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𝑁</m:t>
                        </m:r>
                      </m:e>
                      <m:sub>
                        <m:r>
                          <a:rPr lang="en-US" sz="2400">
                            <a:solidFill>
                              <a:schemeClr val="tx1"/>
                            </a:solidFill>
                            <a:latin typeface="Cambria Math" panose="02040503050406030204" pitchFamily="18" charset="0"/>
                          </a:rPr>
                          <m:t>𝑐𝑏</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the number of connected branches in the system</a:t>
                </a:r>
              </a:p>
              <a:p>
                <a:pPr marL="0" indent="0" algn="just">
                  <a:spcAft>
                    <a:spcPts val="6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blipFill>
                <a:blip r:embed="rId2"/>
                <a:stretch>
                  <a:fillRect l="-1111" t="-1003" r="-1111" b="-45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64</a:t>
            </a:fld>
            <a:endParaRPr lang="en-US"/>
          </a:p>
        </p:txBody>
      </p:sp>
      <p:sp>
        <p:nvSpPr>
          <p:cNvPr id="6" name="Text Placeholder 4">
            <a:extLst>
              <a:ext uri="{FF2B5EF4-FFF2-40B4-BE49-F238E27FC236}">
                <a16:creationId xmlns:a16="http://schemas.microsoft.com/office/drawing/2014/main" id="{4E628111-AE8D-42E7-A180-F1C024D0FC1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2168506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7"/>
            <a:ext cx="8229600" cy="4969735"/>
          </a:xfrm>
        </p:spPr>
        <p:txBody>
          <a:bodyPr/>
          <a:lstStyle/>
          <a:p>
            <a:pPr algn="just">
              <a:spcAft>
                <a:spcPts val="600"/>
              </a:spcAft>
              <a:buFont typeface="Wingdings" panose="05000000000000000000" pitchFamily="2" charset="2"/>
              <a:buChar char="q"/>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Transformer Load Balancing</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Loading on the substation transformers is balanced only when the load shared by each transformer in a distribution system is proportional to the capacity of that transformer. This loading is called ideal loading.</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ideal loading is calculated by multiplying the fractional capacity of a transformer with the sum of the total loss and load (in MVA) on the network.</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Fractional capacity of a transformer is equal to the ratio between the transformer capacity and the sum of capacities of all transformers in the system.</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65</a:t>
            </a:fld>
            <a:endParaRPr lang="en-US"/>
          </a:p>
        </p:txBody>
      </p:sp>
      <p:sp>
        <p:nvSpPr>
          <p:cNvPr id="6" name="Text Placeholder 4">
            <a:extLst>
              <a:ext uri="{FF2B5EF4-FFF2-40B4-BE49-F238E27FC236}">
                <a16:creationId xmlns:a16="http://schemas.microsoft.com/office/drawing/2014/main" id="{BCDE653B-E371-42C8-B2E2-E6961F0E63A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58118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7"/>
                <a:ext cx="8229600" cy="4969735"/>
              </a:xfrm>
            </p:spPr>
            <p:txBody>
              <a:bodyPr/>
              <a:lstStyle/>
              <a:p>
                <a:pPr algn="just">
                  <a:spcAft>
                    <a:spcPts val="600"/>
                  </a:spcAft>
                  <a:buFont typeface="Wingdings" panose="05000000000000000000" pitchFamily="2" charset="2"/>
                  <a:buChar char="q"/>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Transformer Load Balancing</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For a given configuration G of the network, unbalance in transformer loading is measured by calculating the linear sum of absolute value of per‐unit deviation from the ideal loading for each transformer.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Unbalance in transformer loading is defined as,</a:t>
                </a:r>
              </a:p>
              <a:p>
                <a:pPr marL="0" indent="0" algn="just">
                  <a:spcAft>
                    <a:spcPts val="600"/>
                  </a:spcAft>
                  <a:buNone/>
                </a:pPr>
                <a14:m>
                  <m:oMathPara xmlns:m="http://schemas.openxmlformats.org/officeDocument/2006/math">
                    <m:oMathParaPr>
                      <m:jc m:val="center"/>
                    </m:oMathParaPr>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𝐺</m:t>
                          </m:r>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sup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up/>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dev</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where, j</a:t>
                </a:r>
                <a14:m>
                  <m:oMath xmlns:m="http://schemas.openxmlformats.org/officeDocument/2006/math">
                    <m:r>
                      <a:rPr lang="en-US" sz="2400">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r>
                          <a:rPr lang="en-US" sz="2400">
                            <a:solidFill>
                              <a:schemeClr val="tx1"/>
                            </a:solidFill>
                            <a:latin typeface="Cambria Math" panose="02040503050406030204" pitchFamily="18" charset="0"/>
                          </a:rPr>
                          <m:t>1,2,…,</m:t>
                        </m:r>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𝑁</m:t>
                            </m:r>
                          </m:e>
                          <m:sub>
                            <m:r>
                              <m:rPr>
                                <m:sty m:val="p"/>
                              </m:rPr>
                              <a:rPr lang="en-US" sz="2400" b="0" i="0" smtClean="0">
                                <a:solidFill>
                                  <a:schemeClr val="tx1"/>
                                </a:solidFill>
                                <a:latin typeface="Cambria Math" panose="02040503050406030204" pitchFamily="18" charset="0"/>
                              </a:rPr>
                              <m:t>T</m:t>
                            </m:r>
                          </m:sub>
                        </m:sSub>
                      </m:e>
                    </m:d>
                    <m:r>
                      <a:rPr lang="en-US" sz="2400" b="0" i="0" smtClean="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𝑁</m:t>
                        </m:r>
                      </m:e>
                      <m:sub>
                        <m:r>
                          <m:rPr>
                            <m:sty m:val="p"/>
                          </m:rPr>
                          <a:rPr lang="en-US" sz="2400" b="0" i="0" smtClean="0">
                            <a:solidFill>
                              <a:schemeClr val="tx1"/>
                            </a:solidFill>
                            <a:latin typeface="Cambria Math" panose="02040503050406030204" pitchFamily="18" charset="0"/>
                          </a:rPr>
                          <m:t>T</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the number of substation transformers in the system.</a:t>
                </a: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855877"/>
                <a:ext cx="8229600" cy="4969735"/>
              </a:xfrm>
              <a:blipFill>
                <a:blip r:embed="rId2"/>
                <a:stretch>
                  <a:fillRect l="-1111" t="-980"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66</a:t>
            </a:fld>
            <a:endParaRPr lang="en-US"/>
          </a:p>
        </p:txBody>
      </p:sp>
      <p:sp>
        <p:nvSpPr>
          <p:cNvPr id="6" name="Text Placeholder 4">
            <a:extLst>
              <a:ext uri="{FF2B5EF4-FFF2-40B4-BE49-F238E27FC236}">
                <a16:creationId xmlns:a16="http://schemas.microsoft.com/office/drawing/2014/main" id="{BCDE653B-E371-42C8-B2E2-E6961F0E63A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7332758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7"/>
                <a:ext cx="8439150" cy="5224252"/>
              </a:xfrm>
            </p:spPr>
            <p:txBody>
              <a:bodyPr/>
              <a:lstStyle/>
              <a:p>
                <a:pPr algn="just">
                  <a:spcAft>
                    <a:spcPts val="600"/>
                  </a:spcAft>
                  <a:buFont typeface="Wingdings" panose="05000000000000000000" pitchFamily="2" charset="2"/>
                  <a:buChar char="q"/>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Transformer Load Balancing</a:t>
                </a:r>
              </a:p>
              <a:p>
                <a:pPr algn="just">
                  <a:spcAft>
                    <a:spcPts val="600"/>
                  </a:spcAft>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The quantity </a:t>
                </a:r>
                <a14:m>
                  <m:oMath xmlns:m="http://schemas.openxmlformats.org/officeDocument/2006/math">
                    <m:sSub>
                      <m:sSubPr>
                        <m:ctrlPr>
                          <a:rPr lang="en-US" sz="2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dev</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for the </a:t>
                </a:r>
                <a14:m>
                  <m:oMath xmlns:m="http://schemas.openxmlformats.org/officeDocument/2006/math">
                    <m:sSup>
                      <m:sSupPr>
                        <m:ctrlP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j</m:t>
                        </m:r>
                      </m:e>
                      <m:sup>
                        <m:r>
                          <m:rPr>
                            <m:sty m:val="p"/>
                          </m:rPr>
                          <a:rPr lang="en-US" sz="2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th</m:t>
                        </m:r>
                      </m:sup>
                    </m:sSup>
                  </m:oMath>
                </a14:m>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transformer, is defined as the percentage deviation of transformer loading (</a:t>
                </a:r>
                <a14:m>
                  <m:oMath xmlns:m="http://schemas.openxmlformats.org/officeDocument/2006/math">
                    <m:sSub>
                      <m:sSubPr>
                        <m:ctrlP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LT</m:t>
                        </m:r>
                      </m:e>
                      <m:sub>
                        <m:r>
                          <m:rPr>
                            <m:sty m:val="p"/>
                          </m:rPr>
                          <a:rPr lang="en-US" sz="2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j</m:t>
                        </m:r>
                      </m:sub>
                    </m:sSub>
                  </m:oMath>
                </a14:m>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from its ideal loading,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ILj</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as shown below.</a:t>
                </a:r>
              </a:p>
              <a:p>
                <a:pPr marL="0" indent="0" algn="just">
                  <a:spcAft>
                    <a:spcPts val="600"/>
                  </a:spcAft>
                  <a:buNone/>
                </a:pPr>
                <a14:m>
                  <m:oMathPara xmlns:m="http://schemas.openxmlformats.org/officeDocument/2006/math">
                    <m:oMathParaPr>
                      <m:jc m:val="center"/>
                    </m:oMathParaPr>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dev</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e>
                          </m:d>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den>
                      </m:f>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ts val="1200"/>
                  </a:lnSpc>
                  <a:spcBef>
                    <a:spcPts val="0"/>
                  </a:spcBef>
                  <a:spcAft>
                    <a:spcPts val="600"/>
                  </a:spcAft>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where the ideal loading </a:t>
                </a:r>
                <a14:m>
                  <m:oMath xmlns:m="http://schemas.openxmlformats.org/officeDocument/2006/math">
                    <m:r>
                      <a:rPr lang="en-US" sz="2000">
                        <a:solidFill>
                          <a:schemeClr val="tx1"/>
                        </a:solidFill>
                        <a:latin typeface="Cambria Math" panose="02040503050406030204" pitchFamily="18" charset="0"/>
                      </a:rPr>
                      <m:t>𝐼</m:t>
                    </m:r>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𝐿</m:t>
                        </m:r>
                      </m:e>
                      <m:sub>
                        <m:r>
                          <a:rPr lang="en-US" sz="2000">
                            <a:solidFill>
                              <a:schemeClr val="tx1"/>
                            </a:solidFill>
                            <a:latin typeface="Cambria Math" panose="02040503050406030204" pitchFamily="18" charset="0"/>
                          </a:rPr>
                          <m:t>𝑗</m:t>
                        </m:r>
                      </m:sub>
                    </m:sSub>
                  </m:oMath>
                </a14:m>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is defined as </a:t>
                </a:r>
              </a:p>
              <a:p>
                <a:pPr marL="0" marR="0" indent="0">
                  <a:lnSpc>
                    <a:spcPts val="1200"/>
                  </a:lnSpc>
                  <a:spcBef>
                    <a:spcPts val="0"/>
                  </a:spcBef>
                  <a:spcAft>
                    <a:spcPts val="6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ts val="1200"/>
                  </a:lnSpc>
                  <a:spcBef>
                    <a:spcPts val="0"/>
                  </a:spcBef>
                  <a:spcAft>
                    <a:spcPts val="6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ts val="1200"/>
                  </a:lnSpc>
                  <a:spcBef>
                    <a:spcPts val="0"/>
                  </a:spcBef>
                  <a:spcAft>
                    <a:spcPts val="600"/>
                  </a:spcAft>
                  <a:buNone/>
                </a:pPr>
                <a14:m>
                  <m:oMathPara xmlns:m="http://schemas.openxmlformats.org/officeDocument/2006/math">
                    <m:oMathParaPr>
                      <m:jc m:val="centerGroup"/>
                    </m:oMathParaPr>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num>
                        <m:den>
                          <m:nary>
                            <m:naryPr>
                              <m:chr m:val="∑"/>
                              <m:limLoc m:val="undOvr"/>
                              <m:grow m:val="on"/>
                              <m:sup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𝐿𝐿</m:t>
                          </m:r>
                        </m:sub>
                      </m:sSub>
                    </m:oMath>
                  </m:oMathPara>
                </a14:m>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indent="0">
                  <a:lnSpc>
                    <a:spcPts val="1200"/>
                  </a:lnSpc>
                  <a:spcBef>
                    <a:spcPts val="0"/>
                  </a:spcBef>
                  <a:spcAft>
                    <a:spcPts val="6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ctr">
                  <a:spcBef>
                    <a:spcPts val="0"/>
                  </a:spcBef>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r>
                      <a:rPr lang="en-US" sz="1800">
                        <a:solidFill>
                          <a:schemeClr val="tx1"/>
                        </a:solidFill>
                        <a:latin typeface="Cambria Math" panose="02040503050406030204" pitchFamily="18" charset="0"/>
                      </a:rPr>
                      <m:t>𝑗</m:t>
                    </m:r>
                    <m:r>
                      <a:rPr lang="en-US" sz="1800">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1,2,…,</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𝑁</m:t>
                            </m:r>
                          </m:e>
                          <m:sub>
                            <m:r>
                              <a:rPr lang="en-US" sz="1800">
                                <a:solidFill>
                                  <a:schemeClr val="tx1"/>
                                </a:solidFill>
                                <a:latin typeface="Cambria Math" panose="02040503050406030204" pitchFamily="18" charset="0"/>
                              </a:rPr>
                              <m:t>𝑇</m:t>
                            </m:r>
                          </m:sub>
                        </m:sSub>
                      </m:e>
                    </m:d>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p>
              <a:p>
                <a:pPr marL="0" marR="0" indent="0" algn="ctr">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𝑇</m:t>
                          </m:r>
                        </m:e>
                        <m:sub>
                          <m:r>
                            <a:rPr lang="en-US" sz="1800">
                              <a:solidFill>
                                <a:schemeClr val="tx1"/>
                              </a:solidFill>
                              <a:latin typeface="Cambria Math" panose="02040503050406030204" pitchFamily="18" charset="0"/>
                            </a:rPr>
                            <m:t>𝐿𝐿</m:t>
                          </m:r>
                        </m:sub>
                      </m:sSub>
                      <m:r>
                        <a:rPr lang="en-US" sz="1800">
                          <a:solidFill>
                            <a:schemeClr val="tx1"/>
                          </a:solidFill>
                          <a:latin typeface="Cambria Math" panose="02040503050406030204" pitchFamily="18" charset="0"/>
                        </a:rPr>
                        <m:t>=</m:t>
                      </m:r>
                      <m:nary>
                        <m:naryPr>
                          <m:chr m:val="∑"/>
                          <m:limLoc m:val="undOvr"/>
                          <m:grow m:val="on"/>
                          <m:supHide m:val="on"/>
                          <m:ctrlPr>
                            <a:rPr lang="en-US" sz="1800" i="1">
                              <a:solidFill>
                                <a:schemeClr val="tx1"/>
                              </a:solidFill>
                              <a:latin typeface="Cambria Math" panose="02040503050406030204" pitchFamily="18" charset="0"/>
                            </a:rPr>
                          </m:ctrlPr>
                        </m:naryPr>
                        <m:sub>
                          <m:r>
                            <a:rPr lang="en-US" sz="1800">
                              <a:solidFill>
                                <a:schemeClr val="tx1"/>
                              </a:solidFill>
                              <a:latin typeface="Cambria Math" panose="02040503050406030204" pitchFamily="18" charset="0"/>
                            </a:rPr>
                            <m:t>𝑝</m:t>
                          </m:r>
                        </m:sub>
                        <m:sup/>
                        <m:e>
                          <m:r>
                            <a:rPr lang="en-US" sz="1800">
                              <a:solidFill>
                                <a:schemeClr val="tx1"/>
                              </a:solidFill>
                              <a:latin typeface="Cambria Math" panose="02040503050406030204" pitchFamily="18" charset="0"/>
                            </a:rPr>
                            <m:t> </m:t>
                          </m:r>
                        </m:e>
                      </m:nary>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Load</m:t>
                          </m:r>
                        </m:e>
                        <m:sub>
                          <m:r>
                            <a:rPr lang="en-US" sz="1800">
                              <a:solidFill>
                                <a:schemeClr val="tx1"/>
                              </a:solidFill>
                              <a:latin typeface="Cambria Math" panose="02040503050406030204" pitchFamily="18" charset="0"/>
                            </a:rPr>
                            <m:t>𝑝</m:t>
                          </m:r>
                        </m:sub>
                      </m:sSub>
                      <m:r>
                        <a:rPr lang="en-US" sz="1800">
                          <a:solidFill>
                            <a:schemeClr val="tx1"/>
                          </a:solidFill>
                          <a:latin typeface="Cambria Math" panose="02040503050406030204" pitchFamily="18" charset="0"/>
                        </a:rPr>
                        <m:t>+</m:t>
                      </m:r>
                      <m:nary>
                        <m:naryPr>
                          <m:chr m:val="∑"/>
                          <m:limLoc m:val="undOvr"/>
                          <m:grow m:val="on"/>
                          <m:supHide m:val="on"/>
                          <m:ctrlPr>
                            <a:rPr lang="en-US" sz="1800" i="1">
                              <a:solidFill>
                                <a:schemeClr val="tx1"/>
                              </a:solidFill>
                              <a:latin typeface="Cambria Math" panose="02040503050406030204" pitchFamily="18" charset="0"/>
                            </a:rPr>
                          </m:ctrlPr>
                        </m:naryPr>
                        <m:sub>
                          <m:r>
                            <a:rPr lang="en-US" sz="1800">
                              <a:solidFill>
                                <a:schemeClr val="tx1"/>
                              </a:solidFill>
                              <a:latin typeface="Cambria Math" panose="02040503050406030204" pitchFamily="18" charset="0"/>
                            </a:rPr>
                            <m:t>𝑞</m:t>
                          </m:r>
                        </m:sub>
                        <m:sup/>
                        <m:e>
                          <m:r>
                            <a:rPr lang="en-US" sz="1800">
                              <a:solidFill>
                                <a:schemeClr val="tx1"/>
                              </a:solidFill>
                              <a:latin typeface="Cambria Math" panose="02040503050406030204" pitchFamily="18" charset="0"/>
                            </a:rPr>
                            <m:t> </m:t>
                          </m:r>
                        </m:e>
                      </m:nary>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Loss</m:t>
                          </m:r>
                        </m:e>
                        <m:sub>
                          <m:r>
                            <a:rPr lang="en-US" sz="1800">
                              <a:solidFill>
                                <a:schemeClr val="tx1"/>
                              </a:solidFill>
                              <a:latin typeface="Cambria Math" panose="02040503050406030204" pitchFamily="18" charset="0"/>
                            </a:rPr>
                            <m:t>𝑞</m:t>
                          </m:r>
                        </m:sub>
                      </m:sSub>
                      <m:r>
                        <a:rPr lang="en-US" sz="1800" b="0" i="0" smtClean="0">
                          <a:solidFill>
                            <a:schemeClr val="tx1"/>
                          </a:solidFill>
                          <a:latin typeface="Cambria Math" panose="02040503050406030204" pitchFamily="18" charset="0"/>
                        </a:rPr>
                        <m:t> </m:t>
                      </m:r>
                    </m:oMath>
                  </m:oMathPara>
                </a14:m>
                <a:endParaRPr lang="en-US" sz="1800" b="0" dirty="0">
                  <a:solidFill>
                    <a:schemeClr val="tx1"/>
                  </a:solidFill>
                  <a:latin typeface="Calibri" panose="020F0502020204030204" pitchFamily="34" charset="0"/>
                </a:endParaRPr>
              </a:p>
              <a:p>
                <a:pPr marL="0" marR="0" indent="0" algn="ctr">
                  <a:spcBef>
                    <a:spcPts val="0"/>
                  </a:spcBef>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such that </a:t>
                </a:r>
                <a14:m>
                  <m:oMath xmlns:m="http://schemas.openxmlformats.org/officeDocument/2006/math">
                    <m:r>
                      <a:rPr lang="en-US" sz="1800">
                        <a:solidFill>
                          <a:schemeClr val="tx1"/>
                        </a:solidFill>
                        <a:latin typeface="Cambria Math" panose="02040503050406030204" pitchFamily="18" charset="0"/>
                      </a:rPr>
                      <m:t>𝑝</m:t>
                    </m:r>
                    <m:r>
                      <a:rPr lang="en-US" sz="1800">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1,2,…,</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𝑁</m:t>
                            </m:r>
                          </m:e>
                          <m:sub>
                            <m:r>
                              <a:rPr lang="en-US" sz="1800">
                                <a:solidFill>
                                  <a:schemeClr val="tx1"/>
                                </a:solidFill>
                                <a:latin typeface="Cambria Math" panose="02040503050406030204" pitchFamily="18" charset="0"/>
                              </a:rPr>
                              <m:t>𝑏</m:t>
                            </m:r>
                          </m:sub>
                        </m:sSub>
                      </m:e>
                    </m:d>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800">
                        <a:solidFill>
                          <a:schemeClr val="tx1"/>
                        </a:solidFill>
                        <a:latin typeface="Cambria Math" panose="02040503050406030204" pitchFamily="18" charset="0"/>
                      </a:rPr>
                      <m:t>𝑞</m:t>
                    </m:r>
                    <m:r>
                      <a:rPr lang="en-US" sz="1800">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1,2,…,</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𝑁</m:t>
                            </m:r>
                          </m:e>
                          <m:sub>
                            <m:r>
                              <a:rPr lang="en-US" sz="1800">
                                <a:solidFill>
                                  <a:schemeClr val="tx1"/>
                                </a:solidFill>
                                <a:latin typeface="Cambria Math" panose="02040503050406030204" pitchFamily="18" charset="0"/>
                              </a:rPr>
                              <m:t>𝑐𝑏</m:t>
                            </m:r>
                          </m:sub>
                        </m:sSub>
                      </m:e>
                    </m:d>
                    <m:r>
                      <a:rPr lang="en-US" sz="1800">
                        <a:solidFill>
                          <a:schemeClr val="tx1"/>
                        </a:solidFill>
                        <a:latin typeface="Cambria Math" panose="02040503050406030204" pitchFamily="18" charset="0"/>
                      </a:rPr>
                      <m:t>.</m:t>
                    </m:r>
                  </m:oMath>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855877"/>
                <a:ext cx="8439150" cy="5224252"/>
              </a:xfrm>
              <a:blipFill>
                <a:blip r:embed="rId2"/>
                <a:stretch>
                  <a:fillRect l="-723" t="-583" r="-72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67</a:t>
            </a:fld>
            <a:endParaRPr lang="en-US"/>
          </a:p>
        </p:txBody>
      </p:sp>
      <p:sp>
        <p:nvSpPr>
          <p:cNvPr id="6" name="Text Placeholder 4">
            <a:extLst>
              <a:ext uri="{FF2B5EF4-FFF2-40B4-BE49-F238E27FC236}">
                <a16:creationId xmlns:a16="http://schemas.microsoft.com/office/drawing/2014/main" id="{2C2D2F64-A0E0-44EA-8011-7636B5445EE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35198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1038217"/>
                <a:ext cx="8229600" cy="1992098"/>
              </a:xfrm>
            </p:spPr>
            <p:txBody>
              <a:bodyPr/>
              <a:lstStyle/>
              <a:p>
                <a:pPr>
                  <a:spcBef>
                    <a:spcPts val="0"/>
                  </a:spcBef>
                  <a:spcAft>
                    <a:spcPts val="1200"/>
                  </a:spcAft>
                </a:pPr>
                <a14:m>
                  <m:oMath xmlns:m="http://schemas.openxmlformats.org/officeDocument/2006/math">
                    <m:r>
                      <a:rPr lang="en-US" sz="2400">
                        <a:solidFill>
                          <a:schemeClr val="tx1"/>
                        </a:solidFill>
                        <a:latin typeface="Cambria Math" panose="02040503050406030204" pitchFamily="18" charset="0"/>
                      </a:rPr>
                      <m:t>𝑇</m:t>
                    </m:r>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𝐶</m:t>
                        </m:r>
                      </m:e>
                      <m:sub>
                        <m:r>
                          <a:rPr lang="en-US" sz="2400">
                            <a:solidFill>
                              <a:schemeClr val="tx1"/>
                            </a:solidFill>
                            <a:latin typeface="Cambria Math" panose="02040503050406030204" pitchFamily="18" charset="0"/>
                          </a:rPr>
                          <m:t>𝑗</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the capacity of the </a:t>
                </a:r>
                <a14:m>
                  <m:oMath xmlns:m="http://schemas.openxmlformats.org/officeDocument/2006/math">
                    <m:sSup>
                      <m:sSupPr>
                        <m:ctrlPr>
                          <a:rPr lang="en-US" sz="2400" i="1">
                            <a:solidFill>
                              <a:schemeClr val="tx1"/>
                            </a:solidFill>
                            <a:latin typeface="Cambria Math" panose="02040503050406030204" pitchFamily="18" charset="0"/>
                          </a:rPr>
                        </m:ctrlPr>
                      </m:sSupPr>
                      <m:e>
                        <m:r>
                          <a:rPr lang="en-US" sz="2400">
                            <a:solidFill>
                              <a:schemeClr val="tx1"/>
                            </a:solidFill>
                            <a:latin typeface="Cambria Math" panose="02040503050406030204" pitchFamily="18" charset="0"/>
                          </a:rPr>
                          <m:t>𝑗</m:t>
                        </m:r>
                      </m:e>
                      <m:sup>
                        <m:r>
                          <m:rPr>
                            <m:sty m:val="p"/>
                          </m:rPr>
                          <a:rPr lang="en-US" sz="2400">
                            <a:solidFill>
                              <a:schemeClr val="tx1"/>
                            </a:solidFill>
                            <a:latin typeface="Cambria Math" panose="02040503050406030204" pitchFamily="18" charset="0"/>
                          </a:rPr>
                          <m:t>th</m:t>
                        </m:r>
                      </m:sup>
                    </m:sSup>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transformer,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𝑇</m:t>
                        </m:r>
                      </m:e>
                      <m:sub>
                        <m:r>
                          <a:rPr lang="en-US" sz="2400">
                            <a:solidFill>
                              <a:schemeClr val="tx1"/>
                            </a:solidFill>
                            <a:latin typeface="Cambria Math" panose="02040503050406030204" pitchFamily="18" charset="0"/>
                          </a:rPr>
                          <m:t>𝐿𝐿</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the total load plus losses on the system, </a:t>
                </a:r>
                <a14:m>
                  <m:oMath xmlns:m="http://schemas.openxmlformats.org/officeDocument/2006/math">
                    <m:sSub>
                      <m:sSubPr>
                        <m:ctrlPr>
                          <a:rPr lang="en-US" sz="2400" i="1">
                            <a:solidFill>
                              <a:schemeClr val="tx1"/>
                            </a:solidFill>
                            <a:latin typeface="Cambria Math" panose="02040503050406030204" pitchFamily="18" charset="0"/>
                          </a:rPr>
                        </m:ctrlPr>
                      </m:sSubPr>
                      <m:e>
                        <m:r>
                          <m:rPr>
                            <m:sty m:val="p"/>
                          </m:rPr>
                          <a:rPr lang="en-US" sz="2400">
                            <a:solidFill>
                              <a:schemeClr val="tx1"/>
                            </a:solidFill>
                            <a:latin typeface="Cambria Math" panose="02040503050406030204" pitchFamily="18" charset="0"/>
                          </a:rPr>
                          <m:t>Load</m:t>
                        </m:r>
                      </m:e>
                      <m:sub>
                        <m:r>
                          <a:rPr lang="en-US" sz="2400">
                            <a:solidFill>
                              <a:schemeClr val="tx1"/>
                            </a:solidFill>
                            <a:latin typeface="Cambria Math" panose="02040503050406030204" pitchFamily="18" charset="0"/>
                          </a:rPr>
                          <m:t>𝑝</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the load on bus </a:t>
                </a:r>
                <a14:m>
                  <m:oMath xmlns:m="http://schemas.openxmlformats.org/officeDocument/2006/math">
                    <m:r>
                      <a:rPr lang="en-US" sz="2400">
                        <a:solidFill>
                          <a:schemeClr val="tx1"/>
                        </a:solidFill>
                        <a:latin typeface="Cambria Math" panose="02040503050406030204" pitchFamily="18" charset="0"/>
                      </a:rPr>
                      <m:t>𝑝</m:t>
                    </m:r>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2400" i="1">
                            <a:solidFill>
                              <a:schemeClr val="tx1"/>
                            </a:solidFill>
                            <a:latin typeface="Cambria Math" panose="02040503050406030204" pitchFamily="18" charset="0"/>
                          </a:rPr>
                        </m:ctrlPr>
                      </m:sSubPr>
                      <m:e>
                        <m:r>
                          <m:rPr>
                            <m:nor/>
                          </m:rP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m:t>Loss</m:t>
                        </m:r>
                      </m:e>
                      <m:sub>
                        <m:r>
                          <a:rPr lang="en-US" sz="2400">
                            <a:solidFill>
                              <a:schemeClr val="tx1"/>
                            </a:solidFill>
                            <a:latin typeface="Cambria Math" panose="02040503050406030204" pitchFamily="18" charset="0"/>
                          </a:rPr>
                          <m:t>𝑞</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loss on the </a:t>
                </a:r>
                <a14:m>
                  <m:oMath xmlns:m="http://schemas.openxmlformats.org/officeDocument/2006/math">
                    <m:sSup>
                      <m:sSupPr>
                        <m:ctrlPr>
                          <a:rPr lang="en-US" sz="2400" i="1">
                            <a:solidFill>
                              <a:schemeClr val="tx1"/>
                            </a:solidFill>
                            <a:latin typeface="Cambria Math" panose="02040503050406030204" pitchFamily="18" charset="0"/>
                          </a:rPr>
                        </m:ctrlPr>
                      </m:sSupPr>
                      <m:e>
                        <m:r>
                          <a:rPr lang="en-US" sz="2400">
                            <a:solidFill>
                              <a:schemeClr val="tx1"/>
                            </a:solidFill>
                            <a:latin typeface="Cambria Math" panose="02040503050406030204" pitchFamily="18" charset="0"/>
                          </a:rPr>
                          <m:t>𝑞</m:t>
                        </m:r>
                      </m:e>
                      <m:sup>
                        <m:r>
                          <m:rPr>
                            <m:sty m:val="p"/>
                          </m:rPr>
                          <a:rPr lang="en-US" sz="2400">
                            <a:solidFill>
                              <a:schemeClr val="tx1"/>
                            </a:solidFill>
                            <a:latin typeface="Cambria Math" panose="02040503050406030204" pitchFamily="18" charset="0"/>
                          </a:rPr>
                          <m:t>th</m:t>
                        </m:r>
                      </m:sup>
                    </m:sSup>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connected branch,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𝑁</m:t>
                        </m:r>
                      </m:e>
                      <m:sub>
                        <m:r>
                          <a:rPr lang="en-US" sz="2400">
                            <a:solidFill>
                              <a:schemeClr val="tx1"/>
                            </a:solidFill>
                            <a:latin typeface="Cambria Math" panose="02040503050406030204" pitchFamily="18" charset="0"/>
                          </a:rPr>
                          <m:t>𝑏</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the number of buses, and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𝑁</m:t>
                        </m:r>
                      </m:e>
                      <m:sub>
                        <m:r>
                          <a:rPr lang="en-US" sz="2400" i="1">
                            <a:solidFill>
                              <a:schemeClr val="tx1"/>
                            </a:solidFill>
                            <a:latin typeface="Cambria Math" panose="02040503050406030204" pitchFamily="18" charset="0"/>
                          </a:rPr>
                          <m:t>𝑐𝑏</m:t>
                        </m:r>
                      </m:sub>
                    </m:sSub>
                  </m:oMath>
                </a14:m>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is the number of connected branches.</a:t>
                </a:r>
              </a:p>
              <a:p>
                <a:pPr marL="0" marR="0" indent="0" algn="ctr">
                  <a:spcBef>
                    <a:spcPts val="0"/>
                  </a:spcBef>
                  <a:spcAft>
                    <a:spcPts val="6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6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1038217"/>
                <a:ext cx="8229600" cy="1992098"/>
              </a:xfrm>
              <a:blipFill>
                <a:blip r:embed="rId2"/>
                <a:stretch>
                  <a:fillRect l="-593" t="-1835"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68</a:t>
            </a:fld>
            <a:endParaRPr lang="en-US"/>
          </a:p>
        </p:txBody>
      </p:sp>
      <p:sp>
        <p:nvSpPr>
          <p:cNvPr id="6" name="Text Placeholder 4">
            <a:extLst>
              <a:ext uri="{FF2B5EF4-FFF2-40B4-BE49-F238E27FC236}">
                <a16:creationId xmlns:a16="http://schemas.microsoft.com/office/drawing/2014/main" id="{B9DB5331-D2EF-4B79-92C0-7863389F7D9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041513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1018027"/>
                <a:ext cx="8229600" cy="4388297"/>
              </a:xfrm>
            </p:spPr>
            <p:txBody>
              <a:bodyPr/>
              <a:lstStyle/>
              <a:p>
                <a:pPr>
                  <a:spcBef>
                    <a:spcPts val="0"/>
                  </a:spcBef>
                  <a:spcAft>
                    <a:spcPts val="600"/>
                  </a:spcAft>
                  <a:buFont typeface="Wingdings" panose="05000000000000000000" pitchFamily="2" charset="2"/>
                  <a:buChar char="q"/>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Minimization of Voltage Deviation</a:t>
                </a:r>
              </a:p>
              <a:p>
                <a:pPr marL="0" marR="0">
                  <a:spcBef>
                    <a:spcPts val="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Voltage deviation from 1 per unit is defined as</a:t>
                </a: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𝑓</m:t>
                          </m:r>
                        </m:e>
                        <m:sub>
                          <m:r>
                            <a:rPr lang="en-US" sz="2400">
                              <a:solidFill>
                                <a:schemeClr val="tx1"/>
                              </a:solidFill>
                              <a:latin typeface="Cambria Math" panose="02040503050406030204" pitchFamily="18" charset="0"/>
                            </a:rPr>
                            <m:t>3</m:t>
                          </m:r>
                        </m:sub>
                      </m:sSub>
                      <m:r>
                        <a:rPr lang="en-US" sz="2400">
                          <a:solidFill>
                            <a:schemeClr val="tx1"/>
                          </a:solidFill>
                          <a:latin typeface="Cambria Math" panose="02040503050406030204" pitchFamily="18" charset="0"/>
                        </a:rPr>
                        <m:t>(</m:t>
                      </m:r>
                      <m:r>
                        <a:rPr lang="en-US" sz="2400">
                          <a:solidFill>
                            <a:schemeClr val="tx1"/>
                          </a:solidFill>
                          <a:latin typeface="Cambria Math" panose="02040503050406030204" pitchFamily="18" charset="0"/>
                        </a:rPr>
                        <m:t>𝐺</m:t>
                      </m:r>
                      <m:r>
                        <a:rPr lang="en-US" sz="2400">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max</m:t>
                      </m:r>
                      <m:d>
                        <m:dPr>
                          <m:begChr m:val="{"/>
                          <m:endChr m:val="}"/>
                          <m:ctrlPr>
                            <a:rPr lang="en-US" sz="2400" i="1">
                              <a:solidFill>
                                <a:schemeClr val="tx1"/>
                              </a:solidFill>
                              <a:latin typeface="Cambria Math" panose="02040503050406030204" pitchFamily="18" charset="0"/>
                            </a:rPr>
                          </m:ctrlPr>
                        </m:dPr>
                        <m:e>
                          <m:d>
                            <m:dPr>
                              <m:begChr m:val="|"/>
                              <m:endChr m:val="|"/>
                              <m:ctrlPr>
                                <a:rPr lang="en-US" sz="2400" i="1">
                                  <a:solidFill>
                                    <a:schemeClr val="tx1"/>
                                  </a:solidFill>
                                  <a:latin typeface="Cambria Math" panose="02040503050406030204" pitchFamily="18" charset="0"/>
                                </a:rPr>
                              </m:ctrlPr>
                            </m:dPr>
                            <m:e>
                              <m:r>
                                <a:rPr lang="en-US" sz="2400">
                                  <a:solidFill>
                                    <a:schemeClr val="tx1"/>
                                  </a:solidFill>
                                  <a:latin typeface="Cambria Math" panose="02040503050406030204" pitchFamily="18" charset="0"/>
                                </a:rPr>
                                <m:t>1−</m:t>
                              </m:r>
                              <m:r>
                                <m:rPr>
                                  <m:sty m:val="p"/>
                                </m:rPr>
                                <a:rPr lang="en-US" sz="2400">
                                  <a:solidFill>
                                    <a:schemeClr val="tx1"/>
                                  </a:solidFill>
                                  <a:latin typeface="Cambria Math" panose="02040503050406030204" pitchFamily="18" charset="0"/>
                                </a:rPr>
                                <m:t>min</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𝑉</m:t>
                                      </m:r>
                                    </m:e>
                                    <m:sub>
                                      <m:r>
                                        <a:rPr lang="en-US" sz="2400">
                                          <a:solidFill>
                                            <a:schemeClr val="tx1"/>
                                          </a:solidFill>
                                          <a:latin typeface="Cambria Math" panose="02040503050406030204" pitchFamily="18" charset="0"/>
                                        </a:rPr>
                                        <m:t>𝑖</m:t>
                                      </m:r>
                                    </m:sub>
                                  </m:sSub>
                                </m:e>
                              </m:d>
                            </m:e>
                          </m:d>
                          <m:r>
                            <a:rPr lang="en-US" sz="2400">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r>
                                <a:rPr lang="en-US" sz="2400">
                                  <a:solidFill>
                                    <a:schemeClr val="tx1"/>
                                  </a:solidFill>
                                  <a:latin typeface="Cambria Math" panose="02040503050406030204" pitchFamily="18" charset="0"/>
                                </a:rPr>
                                <m:t>1−</m:t>
                              </m:r>
                              <m:r>
                                <m:rPr>
                                  <m:sty m:val="p"/>
                                </m:rPr>
                                <a:rPr lang="en-US" sz="2400">
                                  <a:solidFill>
                                    <a:schemeClr val="tx1"/>
                                  </a:solidFill>
                                  <a:latin typeface="Cambria Math" panose="02040503050406030204" pitchFamily="18" charset="0"/>
                                </a:rPr>
                                <m:t>max</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𝑉</m:t>
                                      </m:r>
                                    </m:e>
                                    <m:sub>
                                      <m:r>
                                        <a:rPr lang="en-US" sz="2400">
                                          <a:solidFill>
                                            <a:schemeClr val="tx1"/>
                                          </a:solidFill>
                                          <a:latin typeface="Cambria Math" panose="02040503050406030204" pitchFamily="18" charset="0"/>
                                        </a:rPr>
                                        <m:t>𝑖</m:t>
                                      </m:r>
                                    </m:sub>
                                  </m:sSub>
                                </m:e>
                              </m:d>
                            </m:e>
                          </m:d>
                        </m:e>
                      </m:d>
                    </m:oMath>
                  </m:oMathPara>
                </a14:m>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r">
                  <a:spcBef>
                    <a:spcPts val="0"/>
                  </a:spcBef>
                  <a:spcAft>
                    <a:spcPts val="60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r>
                      <a:rPr lang="en-US" sz="2400">
                        <a:solidFill>
                          <a:schemeClr val="tx1"/>
                        </a:solidFill>
                        <a:latin typeface="Cambria Math" panose="02040503050406030204" pitchFamily="18" charset="0"/>
                      </a:rPr>
                      <m:t>𝑖</m:t>
                    </m:r>
                    <m:r>
                      <a:rPr lang="en-US" sz="2400">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r>
                          <a:rPr lang="en-US" sz="2400">
                            <a:solidFill>
                              <a:schemeClr val="tx1"/>
                            </a:solidFill>
                            <a:latin typeface="Cambria Math" panose="02040503050406030204" pitchFamily="18" charset="0"/>
                          </a:rPr>
                          <m:t>1,2,…,</m:t>
                        </m:r>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𝑁</m:t>
                            </m:r>
                          </m:e>
                          <m:sub>
                            <m:r>
                              <a:rPr lang="en-US" sz="2400">
                                <a:solidFill>
                                  <a:schemeClr val="tx1"/>
                                </a:solidFill>
                                <a:latin typeface="Cambria Math" panose="02040503050406030204" pitchFamily="18" charset="0"/>
                              </a:rPr>
                              <m:t>𝑏</m:t>
                            </m:r>
                          </m:sub>
                        </m:sSub>
                      </m:e>
                    </m:d>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a:solidFill>
                              <a:schemeClr val="tx1"/>
                            </a:solidFill>
                            <a:latin typeface="Cambria Math" panose="02040503050406030204" pitchFamily="18" charset="0"/>
                          </a:rPr>
                          <m:t>𝑉</m:t>
                        </m:r>
                      </m:e>
                      <m:sub>
                        <m:r>
                          <a:rPr lang="en-US" sz="2400">
                            <a:solidFill>
                              <a:schemeClr val="tx1"/>
                            </a:solidFill>
                            <a:latin typeface="Cambria Math" panose="02040503050406030204" pitchFamily="18" charset="0"/>
                          </a:rPr>
                          <m:t>𝑖</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the voltage on the </a:t>
                </a:r>
                <a14:m>
                  <m:oMath xmlns:m="http://schemas.openxmlformats.org/officeDocument/2006/math">
                    <m:r>
                      <a:rPr lang="en-US" sz="2400">
                        <a:solidFill>
                          <a:schemeClr val="tx1"/>
                        </a:solidFill>
                        <a:latin typeface="Cambria Math" panose="02040503050406030204" pitchFamily="18" charset="0"/>
                      </a:rPr>
                      <m:t>𝑖</m:t>
                    </m:r>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bus.</a:t>
                </a:r>
              </a:p>
              <a:p>
                <a:pPr>
                  <a:spcBef>
                    <a:spcPts val="0"/>
                  </a:spcBef>
                  <a:spcAft>
                    <a:spcPts val="600"/>
                  </a:spcAft>
                </a:pP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6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algn="just">
                  <a:spcAft>
                    <a:spcPts val="600"/>
                  </a:spcAft>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1018027"/>
                <a:ext cx="8229600" cy="4388297"/>
              </a:xfrm>
              <a:blipFill>
                <a:blip r:embed="rId2"/>
                <a:stretch>
                  <a:fillRect l="-593" t="-1111"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69</a:t>
            </a:fld>
            <a:endParaRPr lang="en-US"/>
          </a:p>
        </p:txBody>
      </p:sp>
      <p:sp>
        <p:nvSpPr>
          <p:cNvPr id="6" name="Text Placeholder 4">
            <a:extLst>
              <a:ext uri="{FF2B5EF4-FFF2-40B4-BE49-F238E27FC236}">
                <a16:creationId xmlns:a16="http://schemas.microsoft.com/office/drawing/2014/main" id="{EA8BD790-6C94-49E1-96B2-CFDFE66768B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76486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199" y="141244"/>
            <a:ext cx="8327673" cy="534590"/>
          </a:xfrm>
        </p:spPr>
        <p:txBody>
          <a:bodyPr/>
          <a:lstStyle/>
          <a:p>
            <a:r>
              <a:rPr lang="en-US" dirty="0">
                <a:latin typeface="Calibri" panose="020F0502020204030204" pitchFamily="34" charset="0"/>
                <a:cs typeface="Calibri" panose="020F0502020204030204" pitchFamily="34" charset="0"/>
              </a:rPr>
              <a:t>1. Outage Management</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259212" y="1060908"/>
            <a:ext cx="4986322" cy="425404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A feeder in Fig.1 is configured with automated and communication enabled </a:t>
            </a:r>
            <a:r>
              <a:rPr lang="en-US" sz="2400" b="1" i="0" dirty="0">
                <a:solidFill>
                  <a:schemeClr val="tx1"/>
                </a:solidFill>
                <a:effectLst/>
                <a:latin typeface="Calibri" panose="020F0502020204030204" pitchFamily="34" charset="0"/>
                <a:cs typeface="Calibri" panose="020F0502020204030204" pitchFamily="34" charset="0"/>
              </a:rPr>
              <a:t>circuit breakers (CB) and </a:t>
            </a:r>
            <a:r>
              <a:rPr lang="en-US" sz="2400" b="1" i="0" dirty="0" err="1">
                <a:solidFill>
                  <a:schemeClr val="tx1"/>
                </a:solidFill>
                <a:effectLst/>
                <a:latin typeface="Calibri" panose="020F0502020204030204" pitchFamily="34" charset="0"/>
                <a:cs typeface="Calibri" panose="020F0502020204030204" pitchFamily="34" charset="0"/>
              </a:rPr>
              <a:t>sectionalizers</a:t>
            </a:r>
            <a:r>
              <a:rPr lang="en-US" sz="2400" b="1" i="0" dirty="0">
                <a:solidFill>
                  <a:schemeClr val="tx1"/>
                </a:solidFill>
                <a:effectLst/>
                <a:latin typeface="Calibri" panose="020F0502020204030204" pitchFamily="34" charset="0"/>
                <a:cs typeface="Calibri" panose="020F0502020204030204" pitchFamily="34" charset="0"/>
              </a:rPr>
              <a:t> (A, B, C, D, E, F)</a:t>
            </a:r>
            <a:r>
              <a:rPr lang="en-US" sz="2400" b="0" i="0" dirty="0">
                <a:solidFill>
                  <a:schemeClr val="tx1"/>
                </a:solidFill>
                <a:effectLst/>
                <a:latin typeface="Calibri" panose="020F0502020204030204" pitchFamily="34" charset="0"/>
                <a:cs typeface="Calibri" panose="020F0502020204030204" pitchFamily="34" charset="0"/>
              </a:rPr>
              <a:t>.</a:t>
            </a:r>
          </a:p>
          <a:p>
            <a:pPr algn="jus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Fault occurrence at ‘F’ </a:t>
            </a:r>
            <a:r>
              <a:rPr lang="en-US" sz="2400" dirty="0">
                <a:solidFill>
                  <a:schemeClr val="tx1"/>
                </a:solidFill>
                <a:latin typeface="Calibri" panose="020F0502020204030204" pitchFamily="34" charset="0"/>
                <a:cs typeface="Calibri" panose="020F0502020204030204" pitchFamily="34" charset="0"/>
              </a:rPr>
              <a:t>can be seen by </a:t>
            </a:r>
            <a:r>
              <a:rPr lang="en-US" sz="2400" b="0" i="0" dirty="0">
                <a:solidFill>
                  <a:schemeClr val="tx1"/>
                </a:solidFill>
                <a:effectLst/>
                <a:latin typeface="Calibri" panose="020F0502020204030204" pitchFamily="34" charset="0"/>
                <a:cs typeface="Calibri" panose="020F0502020204030204" pitchFamily="34" charset="0"/>
              </a:rPr>
              <a:t>circuit breaker CB, and </a:t>
            </a:r>
            <a:r>
              <a:rPr lang="en-US" sz="2400" b="0" i="0" dirty="0" err="1">
                <a:solidFill>
                  <a:schemeClr val="tx1"/>
                </a:solidFill>
                <a:effectLst/>
                <a:latin typeface="Calibri" panose="020F0502020204030204" pitchFamily="34" charset="0"/>
                <a:cs typeface="Calibri" panose="020F0502020204030204" pitchFamily="34" charset="0"/>
              </a:rPr>
              <a:t>sectionalizer</a:t>
            </a:r>
            <a:r>
              <a:rPr lang="en-US" sz="2400" b="0" i="0" dirty="0">
                <a:solidFill>
                  <a:schemeClr val="tx1"/>
                </a:solidFill>
                <a:effectLst/>
                <a:latin typeface="Calibri" panose="020F0502020204030204" pitchFamily="34" charset="0"/>
                <a:cs typeface="Calibri" panose="020F0502020204030204" pitchFamily="34" charset="0"/>
              </a:rPr>
              <a:t> A, but </a:t>
            </a:r>
            <a:r>
              <a:rPr lang="en-US" sz="2400" b="0" i="0" dirty="0" err="1">
                <a:solidFill>
                  <a:schemeClr val="tx1"/>
                </a:solidFill>
                <a:effectLst/>
                <a:latin typeface="Calibri" panose="020F0502020204030204" pitchFamily="34" charset="0"/>
                <a:cs typeface="Calibri" panose="020F0502020204030204" pitchFamily="34" charset="0"/>
              </a:rPr>
              <a:t>sectionalizers</a:t>
            </a:r>
            <a:r>
              <a:rPr lang="en-US" sz="2400" b="0" i="0" dirty="0">
                <a:solidFill>
                  <a:schemeClr val="tx1"/>
                </a:solidFill>
                <a:effectLst/>
                <a:latin typeface="Calibri" panose="020F0502020204030204" pitchFamily="34" charset="0"/>
                <a:cs typeface="Calibri" panose="020F0502020204030204" pitchFamily="34" charset="0"/>
              </a:rPr>
              <a:t> B and C do not see it.</a:t>
            </a:r>
          </a:p>
          <a:p>
            <a:pPr algn="jus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CB and </a:t>
            </a:r>
            <a:r>
              <a:rPr lang="en-US" sz="2400" dirty="0" err="1">
                <a:solidFill>
                  <a:schemeClr val="tx1"/>
                </a:solidFill>
                <a:latin typeface="Calibri" panose="020F0502020204030204" pitchFamily="34" charset="0"/>
                <a:cs typeface="Calibri" panose="020F0502020204030204" pitchFamily="34" charset="0"/>
              </a:rPr>
              <a:t>s</a:t>
            </a:r>
            <a:r>
              <a:rPr lang="en-US" sz="2400" b="0" i="0" dirty="0" err="1">
                <a:solidFill>
                  <a:schemeClr val="tx1"/>
                </a:solidFill>
                <a:effectLst/>
                <a:latin typeface="Calibri" panose="020F0502020204030204" pitchFamily="34" charset="0"/>
                <a:cs typeface="Calibri" panose="020F0502020204030204" pitchFamily="34" charset="0"/>
              </a:rPr>
              <a:t>ectionalizer</a:t>
            </a:r>
            <a:r>
              <a:rPr lang="en-US" sz="2400" b="0" i="0" dirty="0">
                <a:solidFill>
                  <a:schemeClr val="tx1"/>
                </a:solidFill>
                <a:effectLst/>
                <a:latin typeface="Calibri" panose="020F0502020204030204" pitchFamily="34" charset="0"/>
                <a:cs typeface="Calibri" panose="020F0502020204030204" pitchFamily="34" charset="0"/>
              </a:rPr>
              <a:t> A open,  and A signals sectionalizer B (next down stream device) to open.</a:t>
            </a:r>
          </a:p>
          <a:p>
            <a:pPr algn="jus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a:t>
            </a:fld>
            <a:endParaRPr lang="en-US"/>
          </a:p>
        </p:txBody>
      </p:sp>
      <p:pic>
        <p:nvPicPr>
          <p:cNvPr id="6" name="Picture 5">
            <a:extLst>
              <a:ext uri="{FF2B5EF4-FFF2-40B4-BE49-F238E27FC236}">
                <a16:creationId xmlns:a16="http://schemas.microsoft.com/office/drawing/2014/main" id="{7CDCEEA5-4515-EEF2-E1AF-B9F8F2C9FB99}"/>
              </a:ext>
            </a:extLst>
          </p:cNvPr>
          <p:cNvPicPr>
            <a:picLocks noChangeAspect="1"/>
          </p:cNvPicPr>
          <p:nvPr/>
        </p:nvPicPr>
        <p:blipFill>
          <a:blip r:embed="rId2"/>
          <a:stretch>
            <a:fillRect/>
          </a:stretch>
        </p:blipFill>
        <p:spPr>
          <a:xfrm>
            <a:off x="5186811" y="1332263"/>
            <a:ext cx="3697977" cy="2012112"/>
          </a:xfrm>
          <a:prstGeom prst="rect">
            <a:avLst/>
          </a:prstGeom>
        </p:spPr>
      </p:pic>
      <p:sp>
        <p:nvSpPr>
          <p:cNvPr id="9" name="TextBox 8">
            <a:extLst>
              <a:ext uri="{FF2B5EF4-FFF2-40B4-BE49-F238E27FC236}">
                <a16:creationId xmlns:a16="http://schemas.microsoft.com/office/drawing/2014/main" id="{8BDAF00E-C402-085C-2440-DA9EDB5BDCAD}"/>
              </a:ext>
            </a:extLst>
          </p:cNvPr>
          <p:cNvSpPr txBox="1"/>
          <p:nvPr/>
        </p:nvSpPr>
        <p:spPr>
          <a:xfrm>
            <a:off x="457199" y="686804"/>
            <a:ext cx="8528021" cy="400110"/>
          </a:xfrm>
          <a:prstGeom prst="rect">
            <a:avLst/>
          </a:prstGeom>
          <a:noFill/>
        </p:spPr>
        <p:txBody>
          <a:bodyPr wrap="square">
            <a:spAutoFit/>
          </a:bodyPr>
          <a:lstStyle/>
          <a:p>
            <a:r>
              <a:rPr lang="en-US" sz="2000" b="1" dirty="0">
                <a:latin typeface="Calibri" panose="020F0502020204030204" pitchFamily="34" charset="0"/>
                <a:cs typeface="Calibri" panose="020F0502020204030204" pitchFamily="34" charset="0"/>
              </a:rPr>
              <a:t>I</a:t>
            </a:r>
            <a:r>
              <a:rPr lang="en-US" sz="2000" b="1" i="0" dirty="0">
                <a:solidFill>
                  <a:schemeClr val="tx1"/>
                </a:solidFill>
                <a:effectLst/>
                <a:latin typeface="Calibri" panose="020F0502020204030204" pitchFamily="34" charset="0"/>
                <a:cs typeface="Calibri" panose="020F0502020204030204" pitchFamily="34" charset="0"/>
              </a:rPr>
              <a:t>llustration of outage </a:t>
            </a:r>
            <a:r>
              <a:rPr lang="en-US" sz="2000" b="1" dirty="0">
                <a:latin typeface="Calibri" panose="020F0502020204030204" pitchFamily="34" charset="0"/>
                <a:cs typeface="Calibri" panose="020F0502020204030204" pitchFamily="34" charset="0"/>
              </a:rPr>
              <a:t>l</a:t>
            </a:r>
            <a:r>
              <a:rPr lang="en-US" sz="2000" b="1" i="0" dirty="0">
                <a:solidFill>
                  <a:schemeClr val="tx1"/>
                </a:solidFill>
                <a:effectLst/>
                <a:latin typeface="Calibri" panose="020F0502020204030204" pitchFamily="34" charset="0"/>
                <a:cs typeface="Calibri" panose="020F0502020204030204" pitchFamily="34" charset="0"/>
              </a:rPr>
              <a:t>ocation, fault isolation, and restoration of a system</a:t>
            </a:r>
            <a:endParaRPr lang="en-US" sz="20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4DCE409-2277-E37E-4A3C-C6078B9DF0E1}"/>
              </a:ext>
            </a:extLst>
          </p:cNvPr>
          <p:cNvSpPr txBox="1"/>
          <p:nvPr/>
        </p:nvSpPr>
        <p:spPr>
          <a:xfrm>
            <a:off x="5245534" y="3591224"/>
            <a:ext cx="3697977" cy="461665"/>
          </a:xfrm>
          <a:prstGeom prst="rect">
            <a:avLst/>
          </a:prstGeom>
          <a:noFill/>
        </p:spPr>
        <p:txBody>
          <a:bodyPr wrap="square">
            <a:spAutoFit/>
          </a:bodyPr>
          <a:lstStyle/>
          <a:p>
            <a:pPr algn="ctr"/>
            <a:r>
              <a:rPr lang="en-US" sz="1200" b="0" i="0" dirty="0">
                <a:solidFill>
                  <a:schemeClr val="tx1"/>
                </a:solidFill>
                <a:effectLst/>
              </a:rPr>
              <a:t>Fig. 1 An automated figure with outage location, fault isolation, and restoration capabilities.</a:t>
            </a:r>
          </a:p>
        </p:txBody>
      </p:sp>
      <p:sp>
        <p:nvSpPr>
          <p:cNvPr id="4" name="TextBox 3">
            <a:extLst>
              <a:ext uri="{FF2B5EF4-FFF2-40B4-BE49-F238E27FC236}">
                <a16:creationId xmlns:a16="http://schemas.microsoft.com/office/drawing/2014/main" id="{C6F2EF7D-B77F-D790-669E-667921EEF564}"/>
              </a:ext>
            </a:extLst>
          </p:cNvPr>
          <p:cNvSpPr txBox="1"/>
          <p:nvPr/>
        </p:nvSpPr>
        <p:spPr>
          <a:xfrm>
            <a:off x="8439018" y="1332263"/>
            <a:ext cx="445770" cy="307777"/>
          </a:xfrm>
          <a:prstGeom prst="rect">
            <a:avLst/>
          </a:prstGeom>
          <a:noFill/>
        </p:spPr>
        <p:txBody>
          <a:bodyPr wrap="square" rtlCol="0">
            <a:spAutoFit/>
          </a:bodyPr>
          <a:lstStyle/>
          <a:p>
            <a:r>
              <a:rPr lang="en-US" sz="1400" dirty="0"/>
              <a:t>D</a:t>
            </a:r>
          </a:p>
        </p:txBody>
      </p:sp>
      <p:sp>
        <p:nvSpPr>
          <p:cNvPr id="8" name="TextBox 7">
            <a:extLst>
              <a:ext uri="{FF2B5EF4-FFF2-40B4-BE49-F238E27FC236}">
                <a16:creationId xmlns:a16="http://schemas.microsoft.com/office/drawing/2014/main" id="{C3095005-ECCF-8BE7-5C76-A84AFB9F4F04}"/>
              </a:ext>
            </a:extLst>
          </p:cNvPr>
          <p:cNvSpPr txBox="1"/>
          <p:nvPr/>
        </p:nvSpPr>
        <p:spPr>
          <a:xfrm>
            <a:off x="8663940" y="2231725"/>
            <a:ext cx="445770" cy="307777"/>
          </a:xfrm>
          <a:prstGeom prst="rect">
            <a:avLst/>
          </a:prstGeom>
          <a:noFill/>
        </p:spPr>
        <p:txBody>
          <a:bodyPr wrap="square" rtlCol="0">
            <a:spAutoFit/>
          </a:bodyPr>
          <a:lstStyle/>
          <a:p>
            <a:r>
              <a:rPr lang="en-US" sz="1400" dirty="0"/>
              <a:t>E</a:t>
            </a:r>
          </a:p>
        </p:txBody>
      </p:sp>
      <p:sp>
        <p:nvSpPr>
          <p:cNvPr id="10" name="TextBox 9">
            <a:extLst>
              <a:ext uri="{FF2B5EF4-FFF2-40B4-BE49-F238E27FC236}">
                <a16:creationId xmlns:a16="http://schemas.microsoft.com/office/drawing/2014/main" id="{BA09D5DB-990E-D976-05DA-4B1C8F329C8F}"/>
              </a:ext>
            </a:extLst>
          </p:cNvPr>
          <p:cNvSpPr txBox="1"/>
          <p:nvPr/>
        </p:nvSpPr>
        <p:spPr>
          <a:xfrm>
            <a:off x="8439018" y="2709302"/>
            <a:ext cx="445770" cy="307777"/>
          </a:xfrm>
          <a:prstGeom prst="rect">
            <a:avLst/>
          </a:prstGeom>
          <a:noFill/>
        </p:spPr>
        <p:txBody>
          <a:bodyPr wrap="square" rtlCol="0">
            <a:spAutoFit/>
          </a:bodyPr>
          <a:lstStyle/>
          <a:p>
            <a:r>
              <a:rPr lang="en-US" sz="1400" dirty="0"/>
              <a:t>F</a:t>
            </a:r>
          </a:p>
        </p:txBody>
      </p:sp>
      <p:sp>
        <p:nvSpPr>
          <p:cNvPr id="12" name="TextBox 11">
            <a:extLst>
              <a:ext uri="{FF2B5EF4-FFF2-40B4-BE49-F238E27FC236}">
                <a16:creationId xmlns:a16="http://schemas.microsoft.com/office/drawing/2014/main" id="{95339448-34E7-27B6-C789-69ADDBE261A6}"/>
              </a:ext>
            </a:extLst>
          </p:cNvPr>
          <p:cNvSpPr txBox="1"/>
          <p:nvPr/>
        </p:nvSpPr>
        <p:spPr>
          <a:xfrm>
            <a:off x="4497972" y="5064072"/>
            <a:ext cx="4445539" cy="923330"/>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Actually, before A opens, CB already reclosed twice to confirm it is a permanent fault, and A counts this CB operations. </a:t>
            </a:r>
          </a:p>
        </p:txBody>
      </p:sp>
      <p:cxnSp>
        <p:nvCxnSpPr>
          <p:cNvPr id="14" name="Straight Arrow Connector 13">
            <a:extLst>
              <a:ext uri="{FF2B5EF4-FFF2-40B4-BE49-F238E27FC236}">
                <a16:creationId xmlns:a16="http://schemas.microsoft.com/office/drawing/2014/main" id="{5BFAE16B-0040-AA13-084F-B2D5F4609B5B}"/>
              </a:ext>
            </a:extLst>
          </p:cNvPr>
          <p:cNvCxnSpPr>
            <a:cxnSpLocks/>
          </p:cNvCxnSpPr>
          <p:nvPr/>
        </p:nvCxnSpPr>
        <p:spPr bwMode="auto">
          <a:xfrm>
            <a:off x="2428875" y="5314950"/>
            <a:ext cx="1943100" cy="1607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Text Placeholder 4">
            <a:extLst>
              <a:ext uri="{FF2B5EF4-FFF2-40B4-BE49-F238E27FC236}">
                <a16:creationId xmlns:a16="http://schemas.microsoft.com/office/drawing/2014/main" id="{5F52A11A-9E1A-468B-9859-1D0BFCCF623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9378705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69916"/>
            <a:ext cx="8635181" cy="625471"/>
          </a:xfrm>
        </p:spPr>
        <p:txBody>
          <a:bodyPr/>
          <a:lstStyle/>
          <a:p>
            <a:r>
              <a:rPr lang="en-US" dirty="0"/>
              <a:t>1.5 Distribution System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633502"/>
            <a:ext cx="8229600" cy="5081502"/>
          </a:xfrm>
        </p:spPr>
        <p:txBody>
          <a:bodyPr/>
          <a:lstStyle/>
          <a:p>
            <a:pPr algn="just">
              <a:spcBef>
                <a:spcPts val="0"/>
              </a:spcBef>
              <a:spcAft>
                <a:spcPts val="120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In Chapter 5, we had introduced the concept of cold load pickup (CLPU) and its impacts on the operation and planning of distribution systems. </a:t>
            </a:r>
          </a:p>
          <a:p>
            <a:pPr algn="just">
              <a:spcBef>
                <a:spcPts val="0"/>
              </a:spcBef>
              <a:spcAft>
                <a:spcPts val="120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In this slide, we revisit the topic and provide more details with a few illustrative examples.</a:t>
            </a:r>
          </a:p>
          <a:p>
            <a:pPr algn="just">
              <a:spcBef>
                <a:spcPts val="0"/>
              </a:spcBef>
              <a:spcAft>
                <a:spcPts val="120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Note that if the service interruption is of short duration, the enduring component of CLPU is not important during restoration.</a:t>
            </a:r>
          </a:p>
          <a:p>
            <a:pPr algn="just">
              <a:spcBef>
                <a:spcPts val="0"/>
              </a:spcBef>
              <a:spcAft>
                <a:spcPts val="120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However, if the interruption is long, the enduring component of CLPU can have significant impact, particularly in systems with high penetration of thermostatically controlled devices. </a:t>
            </a:r>
          </a:p>
          <a:p>
            <a:pPr algn="just">
              <a:spcBef>
                <a:spcPts val="0"/>
              </a:spcBef>
              <a:spcAft>
                <a:spcPts val="120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In such situations, step‐by‐step restoration, as discussed in the following section, may be required instead of restoration of all of the loads in one step.</a:t>
            </a:r>
            <a:endPar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12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70</a:t>
            </a:fld>
            <a:endParaRPr lang="en-US"/>
          </a:p>
        </p:txBody>
      </p:sp>
      <p:sp>
        <p:nvSpPr>
          <p:cNvPr id="6" name="Text Placeholder 4">
            <a:extLst>
              <a:ext uri="{FF2B5EF4-FFF2-40B4-BE49-F238E27FC236}">
                <a16:creationId xmlns:a16="http://schemas.microsoft.com/office/drawing/2014/main" id="{D2A9CB23-21BF-4386-AE76-13FF643A7DC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1575998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1" y="79088"/>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72532" y="682176"/>
            <a:ext cx="4916921" cy="5032827"/>
          </a:xfrm>
        </p:spPr>
        <p:txBody>
          <a:bodyPr/>
          <a:lstStyle/>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distribution system depicted in the right-hand side figure features remotely controlled sectionalizing switches on the main feeders that can be opened and closed to supply power to the respective stations.</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We assume that the total substation transformer capacity is not sufficient to switch on all the loads simultaneously due to system undiversified load resulting from long outage duration. </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71</a:t>
            </a:fld>
            <a:endParaRPr lang="en-US"/>
          </a:p>
        </p:txBody>
      </p:sp>
      <p:pic>
        <p:nvPicPr>
          <p:cNvPr id="7" name="Picture 6">
            <a:extLst>
              <a:ext uri="{FF2B5EF4-FFF2-40B4-BE49-F238E27FC236}">
                <a16:creationId xmlns:a16="http://schemas.microsoft.com/office/drawing/2014/main" id="{CCB38257-FF86-6FC0-6CB9-234950F3E009}"/>
              </a:ext>
            </a:extLst>
          </p:cNvPr>
          <p:cNvPicPr>
            <a:picLocks noChangeAspect="1"/>
          </p:cNvPicPr>
          <p:nvPr/>
        </p:nvPicPr>
        <p:blipFill>
          <a:blip r:embed="rId2"/>
          <a:stretch>
            <a:fillRect/>
          </a:stretch>
        </p:blipFill>
        <p:spPr>
          <a:xfrm>
            <a:off x="5289454" y="1407689"/>
            <a:ext cx="3802928" cy="2588162"/>
          </a:xfrm>
          <a:prstGeom prst="rect">
            <a:avLst/>
          </a:prstGeom>
        </p:spPr>
      </p:pic>
      <p:sp>
        <p:nvSpPr>
          <p:cNvPr id="11" name="TextBox 10">
            <a:extLst>
              <a:ext uri="{FF2B5EF4-FFF2-40B4-BE49-F238E27FC236}">
                <a16:creationId xmlns:a16="http://schemas.microsoft.com/office/drawing/2014/main" id="{E5C78732-826E-AC35-A1D8-9EE4FE5429F6}"/>
              </a:ext>
            </a:extLst>
          </p:cNvPr>
          <p:cNvSpPr txBox="1"/>
          <p:nvPr/>
        </p:nvSpPr>
        <p:spPr>
          <a:xfrm>
            <a:off x="5621072" y="4070597"/>
            <a:ext cx="36329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sp>
        <p:nvSpPr>
          <p:cNvPr id="9" name="Text Placeholder 4">
            <a:extLst>
              <a:ext uri="{FF2B5EF4-FFF2-40B4-BE49-F238E27FC236}">
                <a16:creationId xmlns:a16="http://schemas.microsoft.com/office/drawing/2014/main" id="{B06DAED6-2831-4CB6-97AC-1EC7F7BF488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6228301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1" y="79088"/>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72533" y="882202"/>
            <a:ext cx="4916921" cy="4087744"/>
          </a:xfrm>
        </p:spPr>
        <p:txBody>
          <a:bodyPr/>
          <a:lstStyle/>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general, loss of diversity depends on both the outage duration and outside temperature. For example, on a very hot summer day, even shorter outage durations may result in a complete loss of diversity because temperature inside the houses will increase faster to reach the ambient temperature, resulting in quicker diversity loss. </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72</a:t>
            </a:fld>
            <a:endParaRPr lang="en-US"/>
          </a:p>
        </p:txBody>
      </p:sp>
      <p:pic>
        <p:nvPicPr>
          <p:cNvPr id="7" name="Picture 6">
            <a:extLst>
              <a:ext uri="{FF2B5EF4-FFF2-40B4-BE49-F238E27FC236}">
                <a16:creationId xmlns:a16="http://schemas.microsoft.com/office/drawing/2014/main" id="{CCB38257-FF86-6FC0-6CB9-234950F3E009}"/>
              </a:ext>
            </a:extLst>
          </p:cNvPr>
          <p:cNvPicPr>
            <a:picLocks noChangeAspect="1"/>
          </p:cNvPicPr>
          <p:nvPr/>
        </p:nvPicPr>
        <p:blipFill>
          <a:blip r:embed="rId2"/>
          <a:stretch>
            <a:fillRect/>
          </a:stretch>
        </p:blipFill>
        <p:spPr>
          <a:xfrm>
            <a:off x="5289454" y="1407689"/>
            <a:ext cx="3802928" cy="2588162"/>
          </a:xfrm>
          <a:prstGeom prst="rect">
            <a:avLst/>
          </a:prstGeom>
        </p:spPr>
      </p:pic>
      <p:sp>
        <p:nvSpPr>
          <p:cNvPr id="11" name="TextBox 10">
            <a:extLst>
              <a:ext uri="{FF2B5EF4-FFF2-40B4-BE49-F238E27FC236}">
                <a16:creationId xmlns:a16="http://schemas.microsoft.com/office/drawing/2014/main" id="{E5C78732-826E-AC35-A1D8-9EE4FE5429F6}"/>
              </a:ext>
            </a:extLst>
          </p:cNvPr>
          <p:cNvSpPr txBox="1"/>
          <p:nvPr/>
        </p:nvSpPr>
        <p:spPr>
          <a:xfrm>
            <a:off x="5621072" y="4070597"/>
            <a:ext cx="36329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sp>
        <p:nvSpPr>
          <p:cNvPr id="9" name="Text Placeholder 4">
            <a:extLst>
              <a:ext uri="{FF2B5EF4-FFF2-40B4-BE49-F238E27FC236}">
                <a16:creationId xmlns:a16="http://schemas.microsoft.com/office/drawing/2014/main" id="{B06DAED6-2831-4CB6-97AC-1EC7F7BF488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9913636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1" y="79088"/>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72533" y="986977"/>
            <a:ext cx="4916921" cy="4087744"/>
          </a:xfrm>
        </p:spPr>
        <p:txBody>
          <a:bodyPr/>
          <a:lstStyle/>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Typically, we can consider that the diversity will be completely lost if the outage lasts for more than half an hour. </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Switching power to loads during CLPU is dependent on the transformer loading capacity.</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If the loading capacity is exceeded, sections need to be restored sequentially.</a:t>
            </a:r>
          </a:p>
          <a:p>
            <a:pPr algn="just">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73</a:t>
            </a:fld>
            <a:endParaRPr lang="en-US"/>
          </a:p>
        </p:txBody>
      </p:sp>
      <p:pic>
        <p:nvPicPr>
          <p:cNvPr id="7" name="Picture 6">
            <a:extLst>
              <a:ext uri="{FF2B5EF4-FFF2-40B4-BE49-F238E27FC236}">
                <a16:creationId xmlns:a16="http://schemas.microsoft.com/office/drawing/2014/main" id="{CCB38257-FF86-6FC0-6CB9-234950F3E009}"/>
              </a:ext>
            </a:extLst>
          </p:cNvPr>
          <p:cNvPicPr>
            <a:picLocks noChangeAspect="1"/>
          </p:cNvPicPr>
          <p:nvPr/>
        </p:nvPicPr>
        <p:blipFill>
          <a:blip r:embed="rId2"/>
          <a:stretch>
            <a:fillRect/>
          </a:stretch>
        </p:blipFill>
        <p:spPr>
          <a:xfrm>
            <a:off x="5289454" y="1407689"/>
            <a:ext cx="3802928" cy="2588162"/>
          </a:xfrm>
          <a:prstGeom prst="rect">
            <a:avLst/>
          </a:prstGeom>
        </p:spPr>
      </p:pic>
      <p:sp>
        <p:nvSpPr>
          <p:cNvPr id="11" name="TextBox 10">
            <a:extLst>
              <a:ext uri="{FF2B5EF4-FFF2-40B4-BE49-F238E27FC236}">
                <a16:creationId xmlns:a16="http://schemas.microsoft.com/office/drawing/2014/main" id="{E5C78732-826E-AC35-A1D8-9EE4FE5429F6}"/>
              </a:ext>
            </a:extLst>
          </p:cNvPr>
          <p:cNvSpPr txBox="1"/>
          <p:nvPr/>
        </p:nvSpPr>
        <p:spPr>
          <a:xfrm>
            <a:off x="5621072" y="4070597"/>
            <a:ext cx="36329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sp>
        <p:nvSpPr>
          <p:cNvPr id="8" name="Text Placeholder 4">
            <a:extLst>
              <a:ext uri="{FF2B5EF4-FFF2-40B4-BE49-F238E27FC236}">
                <a16:creationId xmlns:a16="http://schemas.microsoft.com/office/drawing/2014/main" id="{D4881EBE-8497-4AEB-AFEE-3C91B748ADE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309736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1" y="79088"/>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72533" y="986976"/>
            <a:ext cx="4916921" cy="4969323"/>
          </a:xfrm>
        </p:spPr>
        <p:txBody>
          <a:bodyPr/>
          <a:lstStyle/>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Sections with priority loads such as hospital, fire station, and police station must be supplied power as soon as possible.</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Priority loads are included in the restoration procedure as the priority constraints.</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Also, if a section that needs to be supplied power is at the end of the feeder, then all the in‐between sections on that feeder must be supplied power first.</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74</a:t>
            </a:fld>
            <a:endParaRPr lang="en-US"/>
          </a:p>
        </p:txBody>
      </p:sp>
      <p:pic>
        <p:nvPicPr>
          <p:cNvPr id="7" name="Picture 6">
            <a:extLst>
              <a:ext uri="{FF2B5EF4-FFF2-40B4-BE49-F238E27FC236}">
                <a16:creationId xmlns:a16="http://schemas.microsoft.com/office/drawing/2014/main" id="{CCB38257-FF86-6FC0-6CB9-234950F3E009}"/>
              </a:ext>
            </a:extLst>
          </p:cNvPr>
          <p:cNvPicPr>
            <a:picLocks noChangeAspect="1"/>
          </p:cNvPicPr>
          <p:nvPr/>
        </p:nvPicPr>
        <p:blipFill>
          <a:blip r:embed="rId2"/>
          <a:stretch>
            <a:fillRect/>
          </a:stretch>
        </p:blipFill>
        <p:spPr>
          <a:xfrm>
            <a:off x="5289454" y="1407689"/>
            <a:ext cx="3802928" cy="2588162"/>
          </a:xfrm>
          <a:prstGeom prst="rect">
            <a:avLst/>
          </a:prstGeom>
        </p:spPr>
      </p:pic>
      <p:sp>
        <p:nvSpPr>
          <p:cNvPr id="11" name="TextBox 10">
            <a:extLst>
              <a:ext uri="{FF2B5EF4-FFF2-40B4-BE49-F238E27FC236}">
                <a16:creationId xmlns:a16="http://schemas.microsoft.com/office/drawing/2014/main" id="{E5C78732-826E-AC35-A1D8-9EE4FE5429F6}"/>
              </a:ext>
            </a:extLst>
          </p:cNvPr>
          <p:cNvSpPr txBox="1"/>
          <p:nvPr/>
        </p:nvSpPr>
        <p:spPr>
          <a:xfrm>
            <a:off x="5621072" y="4070597"/>
            <a:ext cx="36329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sp>
        <p:nvSpPr>
          <p:cNvPr id="8" name="Text Placeholder 4">
            <a:extLst>
              <a:ext uri="{FF2B5EF4-FFF2-40B4-BE49-F238E27FC236}">
                <a16:creationId xmlns:a16="http://schemas.microsoft.com/office/drawing/2014/main" id="{D4881EBE-8497-4AEB-AFEE-3C91B748ADE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0283468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1" y="79088"/>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72533" y="967927"/>
            <a:ext cx="4916921" cy="3625890"/>
          </a:xfrm>
        </p:spPr>
        <p:txBody>
          <a:bodyPr/>
          <a:lstStyle/>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Thus, the selection of a section to restore power will require energizing the upstream sections on the feeder. </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These types of constraints are called precedence constraints, which are unavoidable when a feeder is divided into sections with sectionalizing switches. </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spcAft>
                <a:spcPts val="60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75</a:t>
            </a:fld>
            <a:endParaRPr lang="en-US"/>
          </a:p>
        </p:txBody>
      </p:sp>
      <p:pic>
        <p:nvPicPr>
          <p:cNvPr id="7" name="Picture 6">
            <a:extLst>
              <a:ext uri="{FF2B5EF4-FFF2-40B4-BE49-F238E27FC236}">
                <a16:creationId xmlns:a16="http://schemas.microsoft.com/office/drawing/2014/main" id="{CCB38257-FF86-6FC0-6CB9-234950F3E009}"/>
              </a:ext>
            </a:extLst>
          </p:cNvPr>
          <p:cNvPicPr>
            <a:picLocks noChangeAspect="1"/>
          </p:cNvPicPr>
          <p:nvPr/>
        </p:nvPicPr>
        <p:blipFill>
          <a:blip r:embed="rId2"/>
          <a:stretch>
            <a:fillRect/>
          </a:stretch>
        </p:blipFill>
        <p:spPr>
          <a:xfrm>
            <a:off x="5289454" y="1407689"/>
            <a:ext cx="3802928" cy="2588162"/>
          </a:xfrm>
          <a:prstGeom prst="rect">
            <a:avLst/>
          </a:prstGeom>
        </p:spPr>
      </p:pic>
      <p:sp>
        <p:nvSpPr>
          <p:cNvPr id="11" name="TextBox 10">
            <a:extLst>
              <a:ext uri="{FF2B5EF4-FFF2-40B4-BE49-F238E27FC236}">
                <a16:creationId xmlns:a16="http://schemas.microsoft.com/office/drawing/2014/main" id="{E5C78732-826E-AC35-A1D8-9EE4FE5429F6}"/>
              </a:ext>
            </a:extLst>
          </p:cNvPr>
          <p:cNvSpPr txBox="1"/>
          <p:nvPr/>
        </p:nvSpPr>
        <p:spPr>
          <a:xfrm>
            <a:off x="5621072" y="4070597"/>
            <a:ext cx="36329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sp>
        <p:nvSpPr>
          <p:cNvPr id="8" name="Text Placeholder 4">
            <a:extLst>
              <a:ext uri="{FF2B5EF4-FFF2-40B4-BE49-F238E27FC236}">
                <a16:creationId xmlns:a16="http://schemas.microsoft.com/office/drawing/2014/main" id="{B02D8FEF-1EC6-42E7-BCF2-A607F55446A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3592121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1" y="79088"/>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72533" y="863156"/>
            <a:ext cx="4916921" cy="4851848"/>
          </a:xfrm>
        </p:spPr>
        <p:txBody>
          <a:bodyPr/>
          <a:lstStyle/>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flexibility of restoring power can be increased by installing single‐phase sectionalizing switches on the laterals.</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that case, loads on the laterals can be restored without any precedence restrictions. </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only restriction would be that the main feeders to which laterals are connected must have power before restoration can start.</a:t>
            </a:r>
          </a:p>
          <a:p>
            <a:pPr marL="0" indent="0" algn="just">
              <a:spcAft>
                <a:spcPts val="600"/>
              </a:spcAft>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76</a:t>
            </a:fld>
            <a:endParaRPr lang="en-US"/>
          </a:p>
        </p:txBody>
      </p:sp>
      <p:pic>
        <p:nvPicPr>
          <p:cNvPr id="7" name="Picture 6">
            <a:extLst>
              <a:ext uri="{FF2B5EF4-FFF2-40B4-BE49-F238E27FC236}">
                <a16:creationId xmlns:a16="http://schemas.microsoft.com/office/drawing/2014/main" id="{CCB38257-FF86-6FC0-6CB9-234950F3E009}"/>
              </a:ext>
            </a:extLst>
          </p:cNvPr>
          <p:cNvPicPr>
            <a:picLocks noChangeAspect="1"/>
          </p:cNvPicPr>
          <p:nvPr/>
        </p:nvPicPr>
        <p:blipFill>
          <a:blip r:embed="rId2"/>
          <a:stretch>
            <a:fillRect/>
          </a:stretch>
        </p:blipFill>
        <p:spPr>
          <a:xfrm>
            <a:off x="5289454" y="1407689"/>
            <a:ext cx="3802928" cy="2588162"/>
          </a:xfrm>
          <a:prstGeom prst="rect">
            <a:avLst/>
          </a:prstGeom>
        </p:spPr>
      </p:pic>
      <p:sp>
        <p:nvSpPr>
          <p:cNvPr id="11" name="TextBox 10">
            <a:extLst>
              <a:ext uri="{FF2B5EF4-FFF2-40B4-BE49-F238E27FC236}">
                <a16:creationId xmlns:a16="http://schemas.microsoft.com/office/drawing/2014/main" id="{E5C78732-826E-AC35-A1D8-9EE4FE5429F6}"/>
              </a:ext>
            </a:extLst>
          </p:cNvPr>
          <p:cNvSpPr txBox="1"/>
          <p:nvPr/>
        </p:nvSpPr>
        <p:spPr>
          <a:xfrm>
            <a:off x="5621072" y="4070597"/>
            <a:ext cx="36329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sp>
        <p:nvSpPr>
          <p:cNvPr id="8" name="Text Placeholder 4">
            <a:extLst>
              <a:ext uri="{FF2B5EF4-FFF2-40B4-BE49-F238E27FC236}">
                <a16:creationId xmlns:a16="http://schemas.microsoft.com/office/drawing/2014/main" id="{B02D8FEF-1EC6-42E7-BCF2-A607F55446A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6872894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1" y="79088"/>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71967" y="895063"/>
            <a:ext cx="5037668" cy="4819941"/>
          </a:xfrm>
        </p:spPr>
        <p:txBody>
          <a:bodyPr/>
          <a:lstStyle/>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Installing single‐phase sectionalizing switches increases flexibility but, on the other hand, complicates the restoration procedure, and the cost becomes prohibitive. </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Since each lateral is connected to one phase, several switches on the laterals would have to be operated simultaneously to restore a section of the distribution system instead of one three‐phase switch on the main feeder. </a:t>
            </a:r>
          </a:p>
          <a:p>
            <a:pPr algn="just">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77</a:t>
            </a:fld>
            <a:endParaRPr lang="en-US"/>
          </a:p>
        </p:txBody>
      </p:sp>
      <p:pic>
        <p:nvPicPr>
          <p:cNvPr id="7" name="Picture 6">
            <a:extLst>
              <a:ext uri="{FF2B5EF4-FFF2-40B4-BE49-F238E27FC236}">
                <a16:creationId xmlns:a16="http://schemas.microsoft.com/office/drawing/2014/main" id="{CCB38257-FF86-6FC0-6CB9-234950F3E009}"/>
              </a:ext>
            </a:extLst>
          </p:cNvPr>
          <p:cNvPicPr>
            <a:picLocks noChangeAspect="1"/>
          </p:cNvPicPr>
          <p:nvPr/>
        </p:nvPicPr>
        <p:blipFill>
          <a:blip r:embed="rId2"/>
          <a:stretch>
            <a:fillRect/>
          </a:stretch>
        </p:blipFill>
        <p:spPr>
          <a:xfrm>
            <a:off x="5289454" y="1407689"/>
            <a:ext cx="3802928" cy="2588162"/>
          </a:xfrm>
          <a:prstGeom prst="rect">
            <a:avLst/>
          </a:prstGeom>
        </p:spPr>
      </p:pic>
      <p:sp>
        <p:nvSpPr>
          <p:cNvPr id="11" name="TextBox 10">
            <a:extLst>
              <a:ext uri="{FF2B5EF4-FFF2-40B4-BE49-F238E27FC236}">
                <a16:creationId xmlns:a16="http://schemas.microsoft.com/office/drawing/2014/main" id="{E5C78732-826E-AC35-A1D8-9EE4FE5429F6}"/>
              </a:ext>
            </a:extLst>
          </p:cNvPr>
          <p:cNvSpPr txBox="1"/>
          <p:nvPr/>
        </p:nvSpPr>
        <p:spPr>
          <a:xfrm>
            <a:off x="5621072" y="4070597"/>
            <a:ext cx="36329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sp>
        <p:nvSpPr>
          <p:cNvPr id="8" name="Text Placeholder 4">
            <a:extLst>
              <a:ext uri="{FF2B5EF4-FFF2-40B4-BE49-F238E27FC236}">
                <a16:creationId xmlns:a16="http://schemas.microsoft.com/office/drawing/2014/main" id="{06AA47C8-8FDC-4E84-B47A-9100C399AD0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6762397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1" y="79088"/>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72533" y="1101277"/>
            <a:ext cx="4916921" cy="4087744"/>
          </a:xfrm>
        </p:spPr>
        <p:txBody>
          <a:bodyPr/>
          <a:lstStyle/>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Such a scheme for restoration based on single‐phase sections could be complicated and nonpractical. </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other words, the outcome of restoration based on this approach may not improve sufficiently to justify additional expenses and increased complexity.</a:t>
            </a:r>
            <a:r>
              <a:rPr lang="en-US" sz="2400" dirty="0">
                <a:latin typeface="Calibri" panose="020F0502020204030204" pitchFamily="34" charset="0"/>
                <a:ea typeface="Calibri" panose="020F0502020204030204"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78</a:t>
            </a:fld>
            <a:endParaRPr lang="en-US"/>
          </a:p>
        </p:txBody>
      </p:sp>
      <p:pic>
        <p:nvPicPr>
          <p:cNvPr id="7" name="Picture 6">
            <a:extLst>
              <a:ext uri="{FF2B5EF4-FFF2-40B4-BE49-F238E27FC236}">
                <a16:creationId xmlns:a16="http://schemas.microsoft.com/office/drawing/2014/main" id="{CCB38257-FF86-6FC0-6CB9-234950F3E009}"/>
              </a:ext>
            </a:extLst>
          </p:cNvPr>
          <p:cNvPicPr>
            <a:picLocks noChangeAspect="1"/>
          </p:cNvPicPr>
          <p:nvPr/>
        </p:nvPicPr>
        <p:blipFill>
          <a:blip r:embed="rId2"/>
          <a:stretch>
            <a:fillRect/>
          </a:stretch>
        </p:blipFill>
        <p:spPr>
          <a:xfrm>
            <a:off x="5289454" y="1407689"/>
            <a:ext cx="3802928" cy="2588162"/>
          </a:xfrm>
          <a:prstGeom prst="rect">
            <a:avLst/>
          </a:prstGeom>
        </p:spPr>
      </p:pic>
      <p:sp>
        <p:nvSpPr>
          <p:cNvPr id="11" name="TextBox 10">
            <a:extLst>
              <a:ext uri="{FF2B5EF4-FFF2-40B4-BE49-F238E27FC236}">
                <a16:creationId xmlns:a16="http://schemas.microsoft.com/office/drawing/2014/main" id="{E5C78732-826E-AC35-A1D8-9EE4FE5429F6}"/>
              </a:ext>
            </a:extLst>
          </p:cNvPr>
          <p:cNvSpPr txBox="1"/>
          <p:nvPr/>
        </p:nvSpPr>
        <p:spPr>
          <a:xfrm>
            <a:off x="5621072" y="4070597"/>
            <a:ext cx="36329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sp>
        <p:nvSpPr>
          <p:cNvPr id="8" name="Text Placeholder 4">
            <a:extLst>
              <a:ext uri="{FF2B5EF4-FFF2-40B4-BE49-F238E27FC236}">
                <a16:creationId xmlns:a16="http://schemas.microsoft.com/office/drawing/2014/main" id="{06AA47C8-8FDC-4E84-B47A-9100C399AD0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3568380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1.5.1 Step-by-Step Restoration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28625" y="755331"/>
                <a:ext cx="8229600" cy="2691825"/>
              </a:xfrm>
            </p:spPr>
            <p:txBody>
              <a:bodyPr/>
              <a:lstStyle/>
              <a:p>
                <a:pPr algn="just">
                  <a:spcAft>
                    <a:spcPts val="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Aggregated load of each section follows the delayed exponential characteristics. The load for section i as a function of time is shown in the bottom right figure and given below:</a:t>
                </a:r>
              </a:p>
              <a:p>
                <a:pPr marL="0" indent="0" algn="ctr">
                  <a:spcAft>
                    <a:spcPts val="0"/>
                  </a:spcAft>
                  <a:buNone/>
                </a:pPr>
                <a:r>
                  <a:rPr lang="en-US" sz="2400" kern="0"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m>
                      <m:mPr>
                        <m:plcHide m:val="on"/>
                        <m:mcs>
                          <m:mc>
                            <m:mcPr>
                              <m:count m:val="2"/>
                              <m:mcJc m:val="center"/>
                            </m:mcPr>
                          </m:mc>
                        </m:mcs>
                        <m:ctrlPr>
                          <a:rPr lang="en-US" sz="2400" i="1" kern="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24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r>
                            <a:rPr lang="en-US" sz="24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e>
                          <m:d>
                            <m:dPr>
                              <m:begChr m:val="["/>
                              <m:endChr m:val="]"/>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𝐷</m:t>
                                      </m:r>
                                    </m:e>
                                    <m:sub>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sub>
                              </m:sSub>
                              <m:r>
                                <a:rPr lang="en-US" sz="24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sub>
                                  </m:sSub>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𝐷</m:t>
                                          </m:r>
                                        </m:e>
                                        <m:sub>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sub>
                                  </m:sSub>
                                </m:e>
                              </m:d>
                              <m:sSup>
                                <m:sSup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b>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d>
                                    <m:d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e>
                                        <m:sub>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e>
                                  </m:d>
                                </m:sup>
                              </m:sSup>
                            </m:e>
                          </m:d>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𝑢</m:t>
                          </m:r>
                          <m:d>
                            <m:d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e>
                                <m:sub>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e>
                          </m:d>
                        </m:e>
                      </m:mr>
                      <m:mr>
                        <m:e/>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sub>
                          </m:sSub>
                          <m:d>
                            <m:dPr>
                              <m:begChr m:val="["/>
                              <m:endChr m:val="]"/>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𝑢</m:t>
                              </m:r>
                              <m:d>
                                <m:d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e>
                                    <m:sub>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e>
                              </m:d>
                            </m:e>
                          </m:d>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𝑢</m:t>
                          </m:r>
                          <m:d>
                            <m:d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𝑇</m:t>
                                  </m:r>
                                </m:e>
                                <m:sub>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e>
                          </m:d>
                        </m:e>
                      </m:mr>
                    </m:m>
                  </m:oMath>
                </a14:m>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buFont typeface="Arial" panose="020B0604020202020204" pitchFamily="34" charset="0"/>
                  <a:buChar char="•"/>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buFont typeface="Arial" panose="020B0604020202020204" pitchFamily="34" charset="0"/>
                  <a:buChar char="•"/>
                </a:pP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28625" y="755331"/>
                <a:ext cx="8229600" cy="2691825"/>
              </a:xfrm>
              <a:blipFill>
                <a:blip r:embed="rId2"/>
                <a:stretch>
                  <a:fillRect l="-519" t="-1814" r="-11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79</a:t>
            </a:fld>
            <a:endParaRPr lang="en-US"/>
          </a:p>
        </p:txBody>
      </p:sp>
      <p:pic>
        <p:nvPicPr>
          <p:cNvPr id="10" name="Picture 9">
            <a:extLst>
              <a:ext uri="{FF2B5EF4-FFF2-40B4-BE49-F238E27FC236}">
                <a16:creationId xmlns:a16="http://schemas.microsoft.com/office/drawing/2014/main" id="{F41D53A3-E855-66A1-3C3C-FFAC681BF68C}"/>
              </a:ext>
            </a:extLst>
          </p:cNvPr>
          <p:cNvPicPr>
            <a:picLocks noChangeAspect="1"/>
          </p:cNvPicPr>
          <p:nvPr/>
        </p:nvPicPr>
        <p:blipFill>
          <a:blip r:embed="rId3"/>
          <a:stretch>
            <a:fillRect/>
          </a:stretch>
        </p:blipFill>
        <p:spPr>
          <a:xfrm>
            <a:off x="5390122" y="3513425"/>
            <a:ext cx="3560132" cy="1941233"/>
          </a:xfrm>
          <a:prstGeom prst="rect">
            <a:avLst/>
          </a:prstGeom>
        </p:spPr>
      </p:pic>
      <p:sp>
        <p:nvSpPr>
          <p:cNvPr id="12" name="TextBox 11">
            <a:extLst>
              <a:ext uri="{FF2B5EF4-FFF2-40B4-BE49-F238E27FC236}">
                <a16:creationId xmlns:a16="http://schemas.microsoft.com/office/drawing/2014/main" id="{AD3E869E-F679-4979-3FDE-7A7BC6AE1F95}"/>
              </a:ext>
            </a:extLst>
          </p:cNvPr>
          <p:cNvSpPr txBox="1"/>
          <p:nvPr/>
        </p:nvSpPr>
        <p:spPr>
          <a:xfrm>
            <a:off x="5302512" y="5512993"/>
            <a:ext cx="3647742"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Load of section </a:t>
            </a:r>
            <a:r>
              <a:rPr lang="en-US" sz="1400" i="1" dirty="0">
                <a:latin typeface="Calibri" panose="020F0502020204030204" pitchFamily="34" charset="0"/>
                <a:ea typeface="Calibri" panose="020F0502020204030204" pitchFamily="34" charset="0"/>
                <a:cs typeface="Calibri" panose="020F0502020204030204" pitchFamily="34" charset="0"/>
              </a:rPr>
              <a:t>i</a:t>
            </a:r>
            <a:r>
              <a:rPr lang="en-US" sz="1400" dirty="0">
                <a:latin typeface="Calibri" panose="020F0502020204030204" pitchFamily="34" charset="0"/>
                <a:ea typeface="Calibri" panose="020F0502020204030204" pitchFamily="34" charset="0"/>
                <a:cs typeface="Calibri" panose="020F0502020204030204" pitchFamily="34" charset="0"/>
              </a:rPr>
              <a:t> upon restoration following an extended outage</a:t>
            </a:r>
            <a:endPar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1EBE96B3-5D77-421D-9A06-61084FE49CA6}"/>
                  </a:ext>
                </a:extLst>
              </p:cNvPr>
              <p:cNvSpPr txBox="1">
                <a:spLocks/>
              </p:cNvSpPr>
              <p:nvPr/>
            </p:nvSpPr>
            <p:spPr bwMode="auto">
              <a:xfrm>
                <a:off x="596900" y="3513425"/>
                <a:ext cx="4991536" cy="15941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spcAft>
                    <a:spcPts val="600"/>
                  </a:spcAft>
                  <a:buFont typeface="Times" charset="0"/>
                  <a:buNone/>
                </a:pPr>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sSub>
                      <m:sSubPr>
                        <m:ctrlPr>
                          <a:rPr lang="en-US" sz="2400" i="1" kern="0">
                            <a:solidFill>
                              <a:schemeClr val="tx1"/>
                            </a:solidFill>
                            <a:latin typeface="Cambria Math" panose="02040503050406030204" pitchFamily="18" charset="0"/>
                          </a:rPr>
                        </m:ctrlPr>
                      </m:sSubPr>
                      <m:e>
                        <m:r>
                          <a:rPr lang="en-US" sz="2400" kern="0">
                            <a:solidFill>
                              <a:schemeClr val="tx1"/>
                            </a:solidFill>
                            <a:latin typeface="Cambria Math" panose="02040503050406030204" pitchFamily="18" charset="0"/>
                          </a:rPr>
                          <m:t>𝛼</m:t>
                        </m:r>
                      </m:e>
                      <m:sub>
                        <m:r>
                          <a:rPr lang="en-US" sz="2400" kern="0">
                            <a:solidFill>
                              <a:schemeClr val="tx1"/>
                            </a:solidFill>
                            <a:latin typeface="Cambria Math" panose="02040503050406030204" pitchFamily="18" charset="0"/>
                          </a:rPr>
                          <m:t>𝑖</m:t>
                        </m:r>
                      </m:sub>
                    </m:sSub>
                  </m:oMath>
                </a14:m>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 is the rate of decay of load on the </a:t>
                </a:r>
                <a14:m>
                  <m:oMath xmlns:m="http://schemas.openxmlformats.org/officeDocument/2006/math">
                    <m:sSup>
                      <m:sSupPr>
                        <m:ctrlPr>
                          <a:rPr lang="en-US" sz="2400" i="1" kern="0" smtClean="0">
                            <a:solidFill>
                              <a:schemeClr val="tx1"/>
                            </a:solidFill>
                            <a:latin typeface="Cambria Math" panose="02040503050406030204" pitchFamily="18" charset="0"/>
                          </a:rPr>
                        </m:ctrlPr>
                      </m:sSupPr>
                      <m:e>
                        <m:r>
                          <a:rPr lang="en-US" sz="2400" i="1" kern="0" smtClean="0">
                            <a:solidFill>
                              <a:schemeClr val="tx1"/>
                            </a:solidFill>
                            <a:latin typeface="Cambria Math" panose="02040503050406030204" pitchFamily="18" charset="0"/>
                          </a:rPr>
                          <m:t>𝑖</m:t>
                        </m:r>
                      </m:e>
                      <m:sup>
                        <m:r>
                          <a:rPr lang="en-US" sz="2400" i="1" kern="0" smtClean="0">
                            <a:solidFill>
                              <a:schemeClr val="tx1"/>
                            </a:solidFill>
                            <a:latin typeface="Cambria Math" panose="02040503050406030204" pitchFamily="18" charset="0"/>
                          </a:rPr>
                          <m:t>𝑡h</m:t>
                        </m:r>
                      </m:sup>
                    </m:sSup>
                  </m:oMath>
                </a14:m>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  section, and </a:t>
                </a:r>
                <a14:m>
                  <m:oMath xmlns:m="http://schemas.openxmlformats.org/officeDocument/2006/math">
                    <m:r>
                      <a:rPr lang="en-US" sz="2400" kern="0">
                        <a:solidFill>
                          <a:schemeClr val="tx1"/>
                        </a:solidFill>
                        <a:latin typeface="Cambria Math" panose="02040503050406030204" pitchFamily="18" charset="0"/>
                      </a:rPr>
                      <m:t>𝑢</m:t>
                    </m:r>
                    <m:r>
                      <a:rPr lang="en-US" sz="2400" kern="0">
                        <a:solidFill>
                          <a:schemeClr val="tx1"/>
                        </a:solidFill>
                        <a:latin typeface="Cambria Math" panose="02040503050406030204" pitchFamily="18" charset="0"/>
                      </a:rPr>
                      <m:t>(</m:t>
                    </m:r>
                    <m:r>
                      <a:rPr lang="en-US" sz="2400" kern="0">
                        <a:solidFill>
                          <a:schemeClr val="tx1"/>
                        </a:solidFill>
                        <a:latin typeface="Cambria Math" panose="02040503050406030204" pitchFamily="18" charset="0"/>
                      </a:rPr>
                      <m:t>𝑡</m:t>
                    </m:r>
                    <m:r>
                      <a:rPr lang="en-US" sz="2400" kern="0">
                        <a:solidFill>
                          <a:schemeClr val="tx1"/>
                        </a:solidFill>
                        <a:latin typeface="Cambria Math" panose="02040503050406030204" pitchFamily="18" charset="0"/>
                      </a:rPr>
                      <m:t>)</m:t>
                    </m:r>
                  </m:oMath>
                </a14:m>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 is a unit step function, which is </a:t>
                </a:r>
                <a14:m>
                  <m:oMath xmlns:m="http://schemas.openxmlformats.org/officeDocument/2006/math">
                    <m:r>
                      <a:rPr lang="en-US" sz="2400" kern="0">
                        <a:solidFill>
                          <a:schemeClr val="tx1"/>
                        </a:solidFill>
                        <a:latin typeface="Cambria Math" panose="02040503050406030204" pitchFamily="18" charset="0"/>
                      </a:rPr>
                      <m:t>𝑢</m:t>
                    </m:r>
                    <m:r>
                      <a:rPr lang="en-US" sz="2400" kern="0">
                        <a:solidFill>
                          <a:schemeClr val="tx1"/>
                        </a:solidFill>
                        <a:latin typeface="Cambria Math" panose="02040503050406030204" pitchFamily="18" charset="0"/>
                      </a:rPr>
                      <m:t>(</m:t>
                    </m:r>
                    <m:r>
                      <a:rPr lang="en-US" sz="2400" kern="0">
                        <a:solidFill>
                          <a:schemeClr val="tx1"/>
                        </a:solidFill>
                        <a:latin typeface="Cambria Math" panose="02040503050406030204" pitchFamily="18" charset="0"/>
                      </a:rPr>
                      <m:t>𝑡</m:t>
                    </m:r>
                    <m:r>
                      <a:rPr lang="en-US" sz="2400" kern="0">
                        <a:solidFill>
                          <a:schemeClr val="tx1"/>
                        </a:solidFill>
                        <a:latin typeface="Cambria Math" panose="02040503050406030204" pitchFamily="18" charset="0"/>
                      </a:rPr>
                      <m:t>)=1</m:t>
                    </m:r>
                  </m:oMath>
                </a14:m>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 for </a:t>
                </a:r>
                <a14:m>
                  <m:oMath xmlns:m="http://schemas.openxmlformats.org/officeDocument/2006/math">
                    <m:r>
                      <a:rPr lang="en-US" sz="2400" kern="0">
                        <a:solidFill>
                          <a:schemeClr val="tx1"/>
                        </a:solidFill>
                        <a:latin typeface="Cambria Math" panose="02040503050406030204" pitchFamily="18" charset="0"/>
                      </a:rPr>
                      <m:t>𝑡</m:t>
                    </m:r>
                    <m:r>
                      <a:rPr lang="en-US" sz="2400" i="1" kern="0" smtClean="0">
                        <a:solidFill>
                          <a:schemeClr val="tx1"/>
                        </a:solidFill>
                        <a:latin typeface="Cambria Math" panose="02040503050406030204" pitchFamily="18" charset="0"/>
                        <a:ea typeface="Cambria Math" panose="02040503050406030204" pitchFamily="18" charset="0"/>
                      </a:rPr>
                      <m:t>≥</m:t>
                    </m:r>
                    <m:r>
                      <a:rPr lang="en-US" sz="2400" kern="0">
                        <a:solidFill>
                          <a:schemeClr val="tx1"/>
                        </a:solidFill>
                        <a:latin typeface="Cambria Math" panose="02040503050406030204" pitchFamily="18" charset="0"/>
                      </a:rPr>
                      <m:t>0</m:t>
                    </m:r>
                  </m:oMath>
                </a14:m>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2400" kern="0">
                        <a:solidFill>
                          <a:schemeClr val="tx1"/>
                        </a:solidFill>
                        <a:latin typeface="Cambria Math" panose="02040503050406030204" pitchFamily="18" charset="0"/>
                      </a:rPr>
                      <m:t>𝑢</m:t>
                    </m:r>
                    <m:r>
                      <a:rPr lang="en-US" sz="2400" kern="0">
                        <a:solidFill>
                          <a:schemeClr val="tx1"/>
                        </a:solidFill>
                        <a:latin typeface="Cambria Math" panose="02040503050406030204" pitchFamily="18" charset="0"/>
                      </a:rPr>
                      <m:t>(</m:t>
                    </m:r>
                    <m:r>
                      <a:rPr lang="en-US" sz="2400" kern="0">
                        <a:solidFill>
                          <a:schemeClr val="tx1"/>
                        </a:solidFill>
                        <a:latin typeface="Cambria Math" panose="02040503050406030204" pitchFamily="18" charset="0"/>
                      </a:rPr>
                      <m:t>𝑡</m:t>
                    </m:r>
                    <m:r>
                      <a:rPr lang="en-US" sz="2400" kern="0">
                        <a:solidFill>
                          <a:schemeClr val="tx1"/>
                        </a:solidFill>
                        <a:latin typeface="Cambria Math" panose="02040503050406030204" pitchFamily="18" charset="0"/>
                      </a:rPr>
                      <m:t>)=0</m:t>
                    </m:r>
                  </m:oMath>
                </a14:m>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 for </a:t>
                </a:r>
                <a14:m>
                  <m:oMath xmlns:m="http://schemas.openxmlformats.org/officeDocument/2006/math">
                    <m:r>
                      <a:rPr lang="en-US" sz="2400" kern="0">
                        <a:solidFill>
                          <a:schemeClr val="tx1"/>
                        </a:solidFill>
                        <a:latin typeface="Cambria Math" panose="02040503050406030204" pitchFamily="18" charset="0"/>
                      </a:rPr>
                      <m:t>𝑡</m:t>
                    </m:r>
                    <m:r>
                      <a:rPr lang="en-US" sz="2400" kern="0">
                        <a:solidFill>
                          <a:schemeClr val="tx1"/>
                        </a:solidFill>
                        <a:latin typeface="Cambria Math" panose="02040503050406030204" pitchFamily="18" charset="0"/>
                      </a:rPr>
                      <m:t>&lt;0</m:t>
                    </m:r>
                  </m:oMath>
                </a14:m>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2000" b="1"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Times" charset="0"/>
                  <a:buNone/>
                </a:pPr>
                <a:endParaRPr lang="en-US" sz="1800" kern="0" dirty="0">
                  <a:latin typeface="Calibri" panose="020F0502020204030204" pitchFamily="34" charset="0"/>
                  <a:ea typeface="Calibri" panose="020F0502020204030204" pitchFamily="34" charset="0"/>
                  <a:cs typeface="Calibri" panose="020F0502020204030204" pitchFamily="34" charset="0"/>
                </a:endParaRPr>
              </a:p>
              <a:p>
                <a:pPr marL="0" indent="0">
                  <a:spcAft>
                    <a:spcPts val="600"/>
                  </a:spcAft>
                  <a:buFont typeface="Times" charset="0"/>
                  <a:buNone/>
                </a:pPr>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spcAft>
                    <a:spcPts val="600"/>
                  </a:spcAft>
                  <a:buFont typeface="Times" charset="0"/>
                  <a:buNone/>
                </a:pPr>
                <a:endParaRPr lang="en-US" sz="1800" kern="0" dirty="0">
                  <a:latin typeface="Calibri" panose="020F0502020204030204" pitchFamily="34" charset="0"/>
                  <a:ea typeface="Calibri" panose="020F0502020204030204" pitchFamily="34" charset="0"/>
                  <a:cs typeface="Calibri" panose="020F0502020204030204" pitchFamily="34" charset="0"/>
                </a:endParaRPr>
              </a:p>
              <a:p>
                <a:pPr marL="0" indent="0">
                  <a:spcAft>
                    <a:spcPts val="600"/>
                  </a:spcAft>
                  <a:buFont typeface="Times" charset="0"/>
                  <a:buNone/>
                </a:pPr>
                <a:endParaRPr lang="en-US" sz="1800" kern="0" dirty="0">
                  <a:latin typeface="Calibri" panose="020F0502020204030204" pitchFamily="34" charset="0"/>
                  <a:ea typeface="Calibri" panose="020F0502020204030204" pitchFamily="34" charset="0"/>
                  <a:cs typeface="Calibri" panose="020F0502020204030204" pitchFamily="34" charset="0"/>
                </a:endParaRPr>
              </a:p>
              <a:p>
                <a:pPr>
                  <a:spcAft>
                    <a:spcPts val="600"/>
                  </a:spcAft>
                </a:pPr>
                <a:endPar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1" name="Content Placeholder 2">
                <a:extLst>
                  <a:ext uri="{FF2B5EF4-FFF2-40B4-BE49-F238E27FC236}">
                    <a16:creationId xmlns:a16="http://schemas.microsoft.com/office/drawing/2014/main" id="{1EBE96B3-5D77-421D-9A06-61084FE49CA6}"/>
                  </a:ext>
                </a:extLst>
              </p:cNvPr>
              <p:cNvSpPr txBox="1">
                <a:spLocks noRot="1" noChangeAspect="1" noMove="1" noResize="1" noEditPoints="1" noAdjustHandles="1" noChangeArrowheads="1" noChangeShapeType="1" noTextEdit="1"/>
              </p:cNvSpPr>
              <p:nvPr/>
            </p:nvSpPr>
            <p:spPr bwMode="auto">
              <a:xfrm>
                <a:off x="596900" y="3513425"/>
                <a:ext cx="4991536" cy="1594169"/>
              </a:xfrm>
              <a:prstGeom prst="rect">
                <a:avLst/>
              </a:prstGeom>
              <a:blipFill>
                <a:blip r:embed="rId4"/>
                <a:stretch>
                  <a:fillRect l="-1954" t="-3053" b="-6489"/>
                </a:stretch>
              </a:blipFill>
              <a:ln w="9525">
                <a:noFill/>
                <a:miter lim="800000"/>
                <a:headEnd/>
                <a:tailEnd/>
              </a:ln>
              <a:effectLst/>
            </p:spPr>
            <p:txBody>
              <a:bodyPr/>
              <a:lstStyle/>
              <a:p>
                <a:r>
                  <a:rPr lang="en-US">
                    <a:noFill/>
                  </a:rPr>
                  <a:t> </a:t>
                </a:r>
              </a:p>
            </p:txBody>
          </p:sp>
        </mc:Fallback>
      </mc:AlternateContent>
      <p:sp>
        <p:nvSpPr>
          <p:cNvPr id="13" name="Text Placeholder 4">
            <a:extLst>
              <a:ext uri="{FF2B5EF4-FFF2-40B4-BE49-F238E27FC236}">
                <a16:creationId xmlns:a16="http://schemas.microsoft.com/office/drawing/2014/main" id="{4C04BE24-E46B-4C0A-97EF-942CDCE77FB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3295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199" y="141244"/>
            <a:ext cx="8327673" cy="534590"/>
          </a:xfrm>
        </p:spPr>
        <p:txBody>
          <a:bodyPr/>
          <a:lstStyle/>
          <a:p>
            <a:r>
              <a:rPr lang="en-US" dirty="0">
                <a:latin typeface="Calibri" panose="020F0502020204030204" pitchFamily="34" charset="0"/>
                <a:cs typeface="Calibri" panose="020F0502020204030204" pitchFamily="34" charset="0"/>
              </a:rPr>
              <a:t>1. Outage Management</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259212" y="1332263"/>
            <a:ext cx="4986322" cy="400639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Following this, CB recloses to restore power to the line section between </a:t>
            </a:r>
            <a:r>
              <a:rPr lang="en-US" sz="2400" dirty="0">
                <a:solidFill>
                  <a:schemeClr val="tx1"/>
                </a:solidFill>
                <a:latin typeface="Calibri" panose="020F0502020204030204" pitchFamily="34" charset="0"/>
                <a:cs typeface="Calibri" panose="020F0502020204030204" pitchFamily="34" charset="0"/>
              </a:rPr>
              <a:t>CB</a:t>
            </a:r>
            <a:r>
              <a:rPr lang="en-US" sz="2400" b="0" i="0" dirty="0">
                <a:solidFill>
                  <a:schemeClr val="tx1"/>
                </a:solidFill>
                <a:effectLst/>
                <a:latin typeface="Calibri" panose="020F0502020204030204" pitchFamily="34" charset="0"/>
                <a:cs typeface="Calibri" panose="020F0502020204030204" pitchFamily="34" charset="0"/>
              </a:rPr>
              <a:t> and sectionalizer A.</a:t>
            </a:r>
          </a:p>
          <a:p>
            <a:pPr algn="jus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However, line sections between sectionalizer B and the normally open </a:t>
            </a:r>
            <a:r>
              <a:rPr lang="en-US" sz="2400" dirty="0" err="1">
                <a:solidFill>
                  <a:schemeClr val="tx1"/>
                </a:solidFill>
                <a:latin typeface="Calibri" panose="020F0502020204030204" pitchFamily="34" charset="0"/>
                <a:cs typeface="Calibri" panose="020F0502020204030204" pitchFamily="34" charset="0"/>
              </a:rPr>
              <a:t>sectionalizers</a:t>
            </a:r>
            <a:r>
              <a:rPr lang="en-US" sz="2400" dirty="0">
                <a:solidFill>
                  <a:schemeClr val="tx1"/>
                </a:solidFill>
                <a:latin typeface="Calibri" panose="020F0502020204030204" pitchFamily="34" charset="0"/>
                <a:cs typeface="Calibri" panose="020F0502020204030204" pitchFamily="34" charset="0"/>
              </a:rPr>
              <a:t> D, E, F are healthy but do not have power.</a:t>
            </a:r>
            <a:endParaRPr lang="en-US" sz="2400" b="0" i="0" dirty="0">
              <a:solidFill>
                <a:schemeClr val="tx1"/>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Control action initiated to close one of D, E, F to restore power to healthy parts of the feeder.</a:t>
            </a:r>
          </a:p>
          <a:p>
            <a:pPr lvl="1" algn="just">
              <a:buFont typeface="Arial" panose="020B0604020202020204" pitchFamily="34" charset="0"/>
              <a:buChar char="•"/>
            </a:pPr>
            <a:endParaRPr lang="en-US" sz="1800" b="0" i="0" dirty="0">
              <a:solidFill>
                <a:schemeClr val="tx1"/>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a:t>
            </a:fld>
            <a:endParaRPr lang="en-US"/>
          </a:p>
        </p:txBody>
      </p:sp>
      <p:pic>
        <p:nvPicPr>
          <p:cNvPr id="6" name="Picture 5">
            <a:extLst>
              <a:ext uri="{FF2B5EF4-FFF2-40B4-BE49-F238E27FC236}">
                <a16:creationId xmlns:a16="http://schemas.microsoft.com/office/drawing/2014/main" id="{7CDCEEA5-4515-EEF2-E1AF-B9F8F2C9FB99}"/>
              </a:ext>
            </a:extLst>
          </p:cNvPr>
          <p:cNvPicPr>
            <a:picLocks noChangeAspect="1"/>
          </p:cNvPicPr>
          <p:nvPr/>
        </p:nvPicPr>
        <p:blipFill>
          <a:blip r:embed="rId2"/>
          <a:stretch>
            <a:fillRect/>
          </a:stretch>
        </p:blipFill>
        <p:spPr>
          <a:xfrm>
            <a:off x="5186811" y="1332263"/>
            <a:ext cx="3697977" cy="2118022"/>
          </a:xfrm>
          <a:prstGeom prst="rect">
            <a:avLst/>
          </a:prstGeom>
        </p:spPr>
      </p:pic>
      <p:sp>
        <p:nvSpPr>
          <p:cNvPr id="9" name="TextBox 8">
            <a:extLst>
              <a:ext uri="{FF2B5EF4-FFF2-40B4-BE49-F238E27FC236}">
                <a16:creationId xmlns:a16="http://schemas.microsoft.com/office/drawing/2014/main" id="{8BDAF00E-C402-085C-2440-DA9EDB5BDCAD}"/>
              </a:ext>
            </a:extLst>
          </p:cNvPr>
          <p:cNvSpPr txBox="1"/>
          <p:nvPr/>
        </p:nvSpPr>
        <p:spPr>
          <a:xfrm>
            <a:off x="457199" y="686804"/>
            <a:ext cx="8528021" cy="400110"/>
          </a:xfrm>
          <a:prstGeom prst="rect">
            <a:avLst/>
          </a:prstGeom>
          <a:noFill/>
        </p:spPr>
        <p:txBody>
          <a:bodyPr wrap="square">
            <a:spAutoFit/>
          </a:bodyPr>
          <a:lstStyle/>
          <a:p>
            <a:r>
              <a:rPr lang="en-US" sz="2000" b="1" dirty="0">
                <a:latin typeface="Calibri" panose="020F0502020204030204" pitchFamily="34" charset="0"/>
                <a:cs typeface="Calibri" panose="020F0502020204030204" pitchFamily="34" charset="0"/>
              </a:rPr>
              <a:t>I</a:t>
            </a:r>
            <a:r>
              <a:rPr lang="en-US" sz="2000" b="1" i="0" dirty="0">
                <a:solidFill>
                  <a:schemeClr val="tx1"/>
                </a:solidFill>
                <a:effectLst/>
                <a:latin typeface="Calibri" panose="020F0502020204030204" pitchFamily="34" charset="0"/>
                <a:cs typeface="Calibri" panose="020F0502020204030204" pitchFamily="34" charset="0"/>
              </a:rPr>
              <a:t>llustration of outage </a:t>
            </a:r>
            <a:r>
              <a:rPr lang="en-US" sz="2000" b="1" dirty="0">
                <a:latin typeface="Calibri" panose="020F0502020204030204" pitchFamily="34" charset="0"/>
                <a:cs typeface="Calibri" panose="020F0502020204030204" pitchFamily="34" charset="0"/>
              </a:rPr>
              <a:t>l</a:t>
            </a:r>
            <a:r>
              <a:rPr lang="en-US" sz="2000" b="1" i="0" dirty="0">
                <a:solidFill>
                  <a:schemeClr val="tx1"/>
                </a:solidFill>
                <a:effectLst/>
                <a:latin typeface="Calibri" panose="020F0502020204030204" pitchFamily="34" charset="0"/>
                <a:cs typeface="Calibri" panose="020F0502020204030204" pitchFamily="34" charset="0"/>
              </a:rPr>
              <a:t>ocation, fault isolation, and restoration of a system</a:t>
            </a:r>
            <a:endParaRPr lang="en-US" sz="20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4DCE409-2277-E37E-4A3C-C6078B9DF0E1}"/>
              </a:ext>
            </a:extLst>
          </p:cNvPr>
          <p:cNvSpPr txBox="1"/>
          <p:nvPr/>
        </p:nvSpPr>
        <p:spPr>
          <a:xfrm>
            <a:off x="5245534" y="3697448"/>
            <a:ext cx="3697977" cy="461665"/>
          </a:xfrm>
          <a:prstGeom prst="rect">
            <a:avLst/>
          </a:prstGeom>
          <a:noFill/>
        </p:spPr>
        <p:txBody>
          <a:bodyPr wrap="square">
            <a:spAutoFit/>
          </a:bodyPr>
          <a:lstStyle/>
          <a:p>
            <a:pPr algn="ctr"/>
            <a:r>
              <a:rPr lang="en-US" sz="1200" b="0" i="0" dirty="0">
                <a:solidFill>
                  <a:schemeClr val="tx1"/>
                </a:solidFill>
                <a:effectLst/>
              </a:rPr>
              <a:t>Fig. 1 An automated figure with outage location, fault isolation, and restoration capabilities.</a:t>
            </a:r>
          </a:p>
        </p:txBody>
      </p:sp>
      <p:sp>
        <p:nvSpPr>
          <p:cNvPr id="4" name="TextBox 3">
            <a:extLst>
              <a:ext uri="{FF2B5EF4-FFF2-40B4-BE49-F238E27FC236}">
                <a16:creationId xmlns:a16="http://schemas.microsoft.com/office/drawing/2014/main" id="{C6F2EF7D-B77F-D790-669E-667921EEF564}"/>
              </a:ext>
            </a:extLst>
          </p:cNvPr>
          <p:cNvSpPr txBox="1"/>
          <p:nvPr/>
        </p:nvSpPr>
        <p:spPr>
          <a:xfrm>
            <a:off x="8439018" y="1332263"/>
            <a:ext cx="445770" cy="307777"/>
          </a:xfrm>
          <a:prstGeom prst="rect">
            <a:avLst/>
          </a:prstGeom>
          <a:noFill/>
        </p:spPr>
        <p:txBody>
          <a:bodyPr wrap="square" rtlCol="0">
            <a:spAutoFit/>
          </a:bodyPr>
          <a:lstStyle/>
          <a:p>
            <a:r>
              <a:rPr lang="en-US" sz="1400" dirty="0"/>
              <a:t>D</a:t>
            </a:r>
          </a:p>
        </p:txBody>
      </p:sp>
      <p:sp>
        <p:nvSpPr>
          <p:cNvPr id="8" name="TextBox 7">
            <a:extLst>
              <a:ext uri="{FF2B5EF4-FFF2-40B4-BE49-F238E27FC236}">
                <a16:creationId xmlns:a16="http://schemas.microsoft.com/office/drawing/2014/main" id="{C3095005-ECCF-8BE7-5C76-A84AFB9F4F04}"/>
              </a:ext>
            </a:extLst>
          </p:cNvPr>
          <p:cNvSpPr txBox="1"/>
          <p:nvPr/>
        </p:nvSpPr>
        <p:spPr>
          <a:xfrm>
            <a:off x="8663940" y="2231725"/>
            <a:ext cx="445770" cy="307777"/>
          </a:xfrm>
          <a:prstGeom prst="rect">
            <a:avLst/>
          </a:prstGeom>
          <a:noFill/>
        </p:spPr>
        <p:txBody>
          <a:bodyPr wrap="square" rtlCol="0">
            <a:spAutoFit/>
          </a:bodyPr>
          <a:lstStyle/>
          <a:p>
            <a:r>
              <a:rPr lang="en-US" sz="1400" dirty="0"/>
              <a:t>E</a:t>
            </a:r>
          </a:p>
        </p:txBody>
      </p:sp>
      <p:sp>
        <p:nvSpPr>
          <p:cNvPr id="10" name="TextBox 9">
            <a:extLst>
              <a:ext uri="{FF2B5EF4-FFF2-40B4-BE49-F238E27FC236}">
                <a16:creationId xmlns:a16="http://schemas.microsoft.com/office/drawing/2014/main" id="{BA09D5DB-990E-D976-05DA-4B1C8F329C8F}"/>
              </a:ext>
            </a:extLst>
          </p:cNvPr>
          <p:cNvSpPr txBox="1"/>
          <p:nvPr/>
        </p:nvSpPr>
        <p:spPr>
          <a:xfrm>
            <a:off x="8439018" y="2709302"/>
            <a:ext cx="445770" cy="307777"/>
          </a:xfrm>
          <a:prstGeom prst="rect">
            <a:avLst/>
          </a:prstGeom>
          <a:noFill/>
        </p:spPr>
        <p:txBody>
          <a:bodyPr wrap="square" rtlCol="0">
            <a:spAutoFit/>
          </a:bodyPr>
          <a:lstStyle/>
          <a:p>
            <a:r>
              <a:rPr lang="en-US" sz="1400" dirty="0"/>
              <a:t>F</a:t>
            </a:r>
          </a:p>
        </p:txBody>
      </p:sp>
      <p:sp>
        <p:nvSpPr>
          <p:cNvPr id="15" name="Text Placeholder 4">
            <a:extLst>
              <a:ext uri="{FF2B5EF4-FFF2-40B4-BE49-F238E27FC236}">
                <a16:creationId xmlns:a16="http://schemas.microsoft.com/office/drawing/2014/main" id="{5F52A11A-9E1A-468B-9859-1D0BFCCF623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203403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1.5.1 Step-by-Step Restoration</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80</a:t>
            </a:fld>
            <a:endParaRPr lang="en-US"/>
          </a:p>
        </p:txBody>
      </p:sp>
      <p:pic>
        <p:nvPicPr>
          <p:cNvPr id="10" name="Picture 9">
            <a:extLst>
              <a:ext uri="{FF2B5EF4-FFF2-40B4-BE49-F238E27FC236}">
                <a16:creationId xmlns:a16="http://schemas.microsoft.com/office/drawing/2014/main" id="{F41D53A3-E855-66A1-3C3C-FFAC681BF68C}"/>
              </a:ext>
            </a:extLst>
          </p:cNvPr>
          <p:cNvPicPr>
            <a:picLocks noChangeAspect="1"/>
          </p:cNvPicPr>
          <p:nvPr/>
        </p:nvPicPr>
        <p:blipFill>
          <a:blip r:embed="rId2"/>
          <a:stretch>
            <a:fillRect/>
          </a:stretch>
        </p:blipFill>
        <p:spPr>
          <a:xfrm>
            <a:off x="2144125" y="2494579"/>
            <a:ext cx="4855749" cy="2647694"/>
          </a:xfrm>
          <a:prstGeom prst="rect">
            <a:avLst/>
          </a:prstGeom>
        </p:spPr>
      </p:pic>
      <p:sp>
        <p:nvSpPr>
          <p:cNvPr id="12" name="TextBox 11">
            <a:extLst>
              <a:ext uri="{FF2B5EF4-FFF2-40B4-BE49-F238E27FC236}">
                <a16:creationId xmlns:a16="http://schemas.microsoft.com/office/drawing/2014/main" id="{AD3E869E-F679-4979-3FDE-7A7BC6AE1F95}"/>
              </a:ext>
            </a:extLst>
          </p:cNvPr>
          <p:cNvSpPr txBox="1"/>
          <p:nvPr/>
        </p:nvSpPr>
        <p:spPr>
          <a:xfrm>
            <a:off x="2748128" y="5061640"/>
            <a:ext cx="3647742"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Load of section </a:t>
            </a:r>
            <a:r>
              <a:rPr lang="en-US" sz="1400" i="1" dirty="0">
                <a:latin typeface="Calibri" panose="020F0502020204030204" pitchFamily="34" charset="0"/>
                <a:ea typeface="Calibri" panose="020F0502020204030204" pitchFamily="34" charset="0"/>
                <a:cs typeface="Calibri" panose="020F0502020204030204" pitchFamily="34" charset="0"/>
              </a:rPr>
              <a:t>i</a:t>
            </a:r>
            <a:r>
              <a:rPr lang="en-US" sz="1400" dirty="0">
                <a:latin typeface="Calibri" panose="020F0502020204030204" pitchFamily="34" charset="0"/>
                <a:ea typeface="Calibri" panose="020F0502020204030204" pitchFamily="34" charset="0"/>
                <a:cs typeface="Calibri" panose="020F0502020204030204" pitchFamily="34" charset="0"/>
              </a:rPr>
              <a:t> upon restoration following an extended outage</a:t>
            </a:r>
            <a:endPar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1EBE96B3-5D77-421D-9A06-61084FE49CA6}"/>
                  </a:ext>
                </a:extLst>
              </p:cNvPr>
              <p:cNvSpPr txBox="1">
                <a:spLocks/>
              </p:cNvSpPr>
              <p:nvPr/>
            </p:nvSpPr>
            <p:spPr bwMode="auto">
              <a:xfrm>
                <a:off x="200048" y="852674"/>
                <a:ext cx="8486752" cy="182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Aft>
                    <a:spcPts val="600"/>
                  </a:spcAft>
                </a:pPr>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For </a:t>
                </a:r>
                <a14:m>
                  <m:oMath xmlns:m="http://schemas.openxmlformats.org/officeDocument/2006/math">
                    <m:r>
                      <a:rPr lang="en-US" sz="2400" kern="0">
                        <a:solidFill>
                          <a:schemeClr val="tx1"/>
                        </a:solidFill>
                        <a:latin typeface="Cambria Math" panose="02040503050406030204" pitchFamily="18" charset="0"/>
                      </a:rPr>
                      <m:t>𝑡</m:t>
                    </m:r>
                    <m:r>
                      <a:rPr lang="en-US" sz="2400" kern="0">
                        <a:solidFill>
                          <a:schemeClr val="tx1"/>
                        </a:solidFill>
                        <a:latin typeface="Cambria Math" panose="02040503050406030204" pitchFamily="18" charset="0"/>
                      </a:rPr>
                      <m:t>&lt;</m:t>
                    </m:r>
                    <m:sSub>
                      <m:sSubPr>
                        <m:ctrlPr>
                          <a:rPr lang="en-US" sz="2400" i="1" kern="0">
                            <a:solidFill>
                              <a:schemeClr val="tx1"/>
                            </a:solidFill>
                            <a:latin typeface="Cambria Math" panose="02040503050406030204" pitchFamily="18" charset="0"/>
                          </a:rPr>
                        </m:ctrlPr>
                      </m:sSubPr>
                      <m:e>
                        <m:r>
                          <a:rPr lang="en-US" sz="2400" kern="0">
                            <a:solidFill>
                              <a:schemeClr val="tx1"/>
                            </a:solidFill>
                            <a:latin typeface="Cambria Math" panose="02040503050406030204" pitchFamily="18" charset="0"/>
                          </a:rPr>
                          <m:t>𝑡</m:t>
                        </m:r>
                      </m:e>
                      <m:sub>
                        <m:r>
                          <a:rPr lang="en-US" sz="2400" kern="0">
                            <a:solidFill>
                              <a:schemeClr val="tx1"/>
                            </a:solidFill>
                            <a:latin typeface="Cambria Math" panose="02040503050406030204" pitchFamily="18" charset="0"/>
                          </a:rPr>
                          <m:t>𝑖</m:t>
                        </m:r>
                      </m:sub>
                    </m:sSub>
                  </m:oMath>
                </a14:m>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 there is no diversity among the loads because all the thermostatically controlled devices are in the ON state. The devices start entering the cyclic state after </a:t>
                </a:r>
                <a14:m>
                  <m:oMath xmlns:m="http://schemas.openxmlformats.org/officeDocument/2006/math">
                    <m:sSub>
                      <m:sSubPr>
                        <m:ctrlPr>
                          <a:rPr lang="en-US" sz="2400" i="1" kern="0">
                            <a:solidFill>
                              <a:schemeClr val="tx1"/>
                            </a:solidFill>
                            <a:latin typeface="Cambria Math" panose="02040503050406030204" pitchFamily="18" charset="0"/>
                          </a:rPr>
                        </m:ctrlPr>
                      </m:sSubPr>
                      <m:e>
                        <m:r>
                          <a:rPr lang="en-US" sz="2400" kern="0">
                            <a:solidFill>
                              <a:schemeClr val="tx1"/>
                            </a:solidFill>
                            <a:latin typeface="Cambria Math" panose="02040503050406030204" pitchFamily="18" charset="0"/>
                          </a:rPr>
                          <m:t>𝑡</m:t>
                        </m:r>
                      </m:e>
                      <m:sub>
                        <m:r>
                          <a:rPr lang="en-US" sz="2400" kern="0">
                            <a:solidFill>
                              <a:schemeClr val="tx1"/>
                            </a:solidFill>
                            <a:latin typeface="Cambria Math" panose="02040503050406030204" pitchFamily="18" charset="0"/>
                          </a:rPr>
                          <m:t>𝑖</m:t>
                        </m:r>
                      </m:sub>
                    </m:sSub>
                  </m:oMath>
                </a14:m>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 and the load decreases until full diversity is restored.</a:t>
                </a:r>
              </a:p>
              <a:p>
                <a:pPr>
                  <a:spcBef>
                    <a:spcPts val="0"/>
                  </a:spcBef>
                  <a:spcAft>
                    <a:spcPts val="600"/>
                  </a:spcAft>
                </a:pPr>
                <a:endParaRPr lang="en-US" sz="1800" b="1"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1" name="Content Placeholder 2">
                <a:extLst>
                  <a:ext uri="{FF2B5EF4-FFF2-40B4-BE49-F238E27FC236}">
                    <a16:creationId xmlns:a16="http://schemas.microsoft.com/office/drawing/2014/main" id="{1EBE96B3-5D77-421D-9A06-61084FE49CA6}"/>
                  </a:ext>
                </a:extLst>
              </p:cNvPr>
              <p:cNvSpPr txBox="1">
                <a:spLocks noRot="1" noChangeAspect="1" noMove="1" noResize="1" noEditPoints="1" noAdjustHandles="1" noChangeArrowheads="1" noChangeShapeType="1" noTextEdit="1"/>
              </p:cNvSpPr>
              <p:nvPr/>
            </p:nvSpPr>
            <p:spPr bwMode="auto">
              <a:xfrm>
                <a:off x="200048" y="852674"/>
                <a:ext cx="8486752" cy="1821775"/>
              </a:xfrm>
              <a:prstGeom prst="rect">
                <a:avLst/>
              </a:prstGeom>
              <a:blipFill>
                <a:blip r:embed="rId3"/>
                <a:stretch>
                  <a:fillRect l="-575" t="-2676" r="-1078"/>
                </a:stretch>
              </a:blipFill>
              <a:ln w="9525">
                <a:noFill/>
                <a:miter lim="800000"/>
                <a:headEnd/>
                <a:tailEnd/>
              </a:ln>
              <a:effectLst/>
            </p:spPr>
            <p:txBody>
              <a:bodyPr/>
              <a:lstStyle/>
              <a:p>
                <a:r>
                  <a:rPr lang="en-US">
                    <a:noFill/>
                  </a:rPr>
                  <a:t> </a:t>
                </a:r>
              </a:p>
            </p:txBody>
          </p:sp>
        </mc:Fallback>
      </mc:AlternateContent>
      <p:sp>
        <p:nvSpPr>
          <p:cNvPr id="13" name="Text Placeholder 4">
            <a:extLst>
              <a:ext uri="{FF2B5EF4-FFF2-40B4-BE49-F238E27FC236}">
                <a16:creationId xmlns:a16="http://schemas.microsoft.com/office/drawing/2014/main" id="{4C04BE24-E46B-4C0A-97EF-942CDCE77FB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041997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1.5.1 Step-by-Step Restoration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28755" y="777871"/>
                <a:ext cx="4283966" cy="5028569"/>
              </a:xfrm>
            </p:spPr>
            <p:txBody>
              <a:bodyPr/>
              <a:lstStyle/>
              <a:p>
                <a:pPr algn="just">
                  <a:spcBef>
                    <a:spcPts val="0"/>
                  </a:spcBef>
                  <a:spcAft>
                    <a:spcPts val="1200"/>
                  </a:spcAft>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All the </a:t>
                </a:r>
                <a14:m>
                  <m:oMath xmlns:m="http://schemas.openxmlformats.org/officeDocument/2006/math">
                    <m:r>
                      <a:rPr lang="en-US" sz="2000">
                        <a:solidFill>
                          <a:schemeClr val="tx1"/>
                        </a:solidFill>
                        <a:latin typeface="Cambria Math" panose="02040503050406030204" pitchFamily="18" charset="0"/>
                      </a:rPr>
                      <m:t>𝑛</m:t>
                    </m:r>
                  </m:oMath>
                </a14:m>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sections can be restored simultaneously if the total load does exceed the transformer loading constraint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𝑆</m:t>
                        </m:r>
                      </m:e>
                      <m:sub>
                        <m:r>
                          <a:rPr lang="en-US" sz="2000">
                            <a:solidFill>
                              <a:schemeClr val="tx1"/>
                            </a:solidFill>
                            <a:latin typeface="Cambria Math" panose="02040503050406030204" pitchFamily="18" charset="0"/>
                          </a:rPr>
                          <m:t>𝑀𝑇</m:t>
                        </m:r>
                      </m:sub>
                    </m:sSub>
                  </m:oMath>
                </a14:m>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or</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r>
                        <a:rPr lang="en-US" sz="2000">
                          <a:solidFill>
                            <a:schemeClr val="tx1"/>
                          </a:solidFill>
                          <a:latin typeface="Cambria Math" panose="02040503050406030204" pitchFamily="18" charset="0"/>
                        </a:rPr>
                        <m:t>𝑆</m:t>
                      </m:r>
                      <m:d>
                        <m:dPr>
                          <m:ctrlPr>
                            <a:rPr lang="en-US" sz="2000" i="1">
                              <a:solidFill>
                                <a:schemeClr val="tx1"/>
                              </a:solidFill>
                              <a:latin typeface="Cambria Math" panose="02040503050406030204" pitchFamily="18" charset="0"/>
                            </a:rPr>
                          </m:ctrlPr>
                        </m:dPr>
                        <m:e>
                          <m:r>
                            <a:rPr lang="en-US" sz="2000">
                              <a:solidFill>
                                <a:schemeClr val="tx1"/>
                              </a:solidFill>
                              <a:latin typeface="Cambria Math" panose="02040503050406030204" pitchFamily="18" charset="0"/>
                            </a:rPr>
                            <m:t>𝑡</m:t>
                          </m:r>
                        </m:e>
                      </m:d>
                      <m:r>
                        <a:rPr lang="en-US" sz="2000">
                          <a:solidFill>
                            <a:schemeClr val="tx1"/>
                          </a:solidFill>
                          <a:latin typeface="Cambria Math" panose="02040503050406030204" pitchFamily="18" charset="0"/>
                        </a:rPr>
                        <m:t>=</m:t>
                      </m:r>
                      <m:nary>
                        <m:naryPr>
                          <m:chr m:val="∑"/>
                          <m:limLoc m:val="undOvr"/>
                          <m:grow m:val="on"/>
                          <m:ctrlPr>
                            <a:rPr lang="en-US" sz="2000" i="1">
                              <a:solidFill>
                                <a:schemeClr val="tx1"/>
                              </a:solidFill>
                              <a:latin typeface="Cambria Math" panose="02040503050406030204" pitchFamily="18" charset="0"/>
                            </a:rPr>
                          </m:ctrlPr>
                        </m:naryPr>
                        <m:sub>
                          <m:r>
                            <a:rPr lang="en-US" sz="2000">
                              <a:solidFill>
                                <a:schemeClr val="tx1"/>
                              </a:solidFill>
                              <a:latin typeface="Cambria Math" panose="02040503050406030204" pitchFamily="18" charset="0"/>
                            </a:rPr>
                            <m:t>𝑖</m:t>
                          </m:r>
                          <m:r>
                            <a:rPr lang="en-US" sz="2000">
                              <a:solidFill>
                                <a:schemeClr val="tx1"/>
                              </a:solidFill>
                              <a:latin typeface="Cambria Math" panose="02040503050406030204" pitchFamily="18" charset="0"/>
                            </a:rPr>
                            <m:t>=1</m:t>
                          </m:r>
                        </m:sub>
                        <m:sup>
                          <m:r>
                            <a:rPr lang="en-US" sz="2000">
                              <a:solidFill>
                                <a:schemeClr val="tx1"/>
                              </a:solidFill>
                              <a:latin typeface="Cambria Math" panose="02040503050406030204" pitchFamily="18" charset="0"/>
                            </a:rPr>
                            <m:t>𝑛</m:t>
                          </m:r>
                        </m:sup>
                        <m:e>
                          <m:r>
                            <a:rPr lang="en-US" sz="2000">
                              <a:solidFill>
                                <a:schemeClr val="tx1"/>
                              </a:solidFill>
                              <a:latin typeface="Cambria Math" panose="02040503050406030204" pitchFamily="18" charset="0"/>
                            </a:rPr>
                            <m:t> </m:t>
                          </m:r>
                        </m:e>
                      </m:nary>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𝑆</m:t>
                          </m:r>
                        </m:e>
                        <m:sub>
                          <m:r>
                            <a:rPr lang="en-US" sz="2000">
                              <a:solidFill>
                                <a:schemeClr val="tx1"/>
                              </a:solidFill>
                              <a:latin typeface="Cambria Math" panose="02040503050406030204" pitchFamily="18" charset="0"/>
                            </a:rPr>
                            <m:t>𝑖</m:t>
                          </m:r>
                        </m:sub>
                      </m:sSub>
                      <m:d>
                        <m:dPr>
                          <m:ctrlPr>
                            <a:rPr lang="en-US" sz="2000" i="1">
                              <a:solidFill>
                                <a:schemeClr val="tx1"/>
                              </a:solidFill>
                              <a:latin typeface="Cambria Math" panose="02040503050406030204" pitchFamily="18" charset="0"/>
                            </a:rPr>
                          </m:ctrlPr>
                        </m:dPr>
                        <m:e>
                          <m:r>
                            <a:rPr lang="en-US" sz="2000">
                              <a:solidFill>
                                <a:schemeClr val="tx1"/>
                              </a:solidFill>
                              <a:latin typeface="Cambria Math" panose="02040503050406030204" pitchFamily="18" charset="0"/>
                            </a:rPr>
                            <m:t>𝑡</m:t>
                          </m:r>
                        </m:e>
                      </m:d>
                      <m:r>
                        <a:rPr lang="en-US" sz="200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𝑆</m:t>
                          </m:r>
                        </m:e>
                        <m:sub>
                          <m:r>
                            <a:rPr lang="en-US" sz="2000">
                              <a:solidFill>
                                <a:schemeClr val="tx1"/>
                              </a:solidFill>
                              <a:latin typeface="Cambria Math" panose="02040503050406030204" pitchFamily="18" charset="0"/>
                            </a:rPr>
                            <m:t>𝑀𝑇</m:t>
                          </m:r>
                        </m:sub>
                      </m:sSub>
                      <m:r>
                        <a:rPr lang="en-US" sz="2000" b="0" i="0" smtClean="0">
                          <a:solidFill>
                            <a:schemeClr val="tx1"/>
                          </a:solidFill>
                          <a:latin typeface="Cambria Math" panose="02040503050406030204" pitchFamily="18" charset="0"/>
                        </a:rPr>
                        <m:t>, </m:t>
                      </m:r>
                      <m:r>
                        <a:rPr lang="en-US" sz="2000">
                          <a:solidFill>
                            <a:schemeClr val="tx1"/>
                          </a:solidFill>
                          <a:latin typeface="Cambria Math" panose="02040503050406030204" pitchFamily="18" charset="0"/>
                        </a:rPr>
                        <m:t>𝑡</m:t>
                      </m:r>
                      <m:r>
                        <a:rPr lang="en-US" sz="2000">
                          <a:solidFill>
                            <a:schemeClr val="tx1"/>
                          </a:solidFill>
                          <a:latin typeface="Cambria Math" panose="02040503050406030204" pitchFamily="18" charset="0"/>
                        </a:rPr>
                        <m:t>≥0</m:t>
                      </m:r>
                    </m:oMath>
                  </m:oMathPara>
                </a14:m>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If the sum of undiversified load of n sections is higher than the transformer maximum allowed loading, restoration of some of the sections will be delayed to a point where the difference between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𝑆</m:t>
                        </m:r>
                      </m:e>
                      <m:sub>
                        <m:r>
                          <a:rPr lang="en-US" sz="2000">
                            <a:solidFill>
                              <a:schemeClr val="tx1"/>
                            </a:solidFill>
                            <a:latin typeface="Cambria Math" panose="02040503050406030204" pitchFamily="18" charset="0"/>
                          </a:rPr>
                          <m:t>𝑀𝑇</m:t>
                        </m:r>
                      </m:sub>
                    </m:sSub>
                    <m:r>
                      <a:rPr lang="en-US" sz="2000" i="1">
                        <a:solidFill>
                          <a:schemeClr val="tx1"/>
                        </a:solidFill>
                        <a:latin typeface="Cambria Math" panose="02040503050406030204" pitchFamily="18" charset="0"/>
                      </a:rPr>
                      <m:t> </m:t>
                    </m:r>
                  </m:oMath>
                </a14:m>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and total load is larger than or equal to the undiversified load of the next section to be restored. </a:t>
                </a:r>
              </a:p>
              <a:p>
                <a:pPr algn="just">
                  <a:spcAft>
                    <a:spcPts val="12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ts val="1200"/>
                  </a:lnSpc>
                  <a:spcBef>
                    <a:spcPts val="0"/>
                  </a:spcBef>
                  <a:spcAft>
                    <a:spcPts val="1200"/>
                  </a:spcAft>
                </a:pP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ts val="1200"/>
                  </a:lnSpc>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lnSpc>
                    <a:spcPts val="1200"/>
                  </a:lnSpc>
                  <a:spcBef>
                    <a:spcPts val="0"/>
                  </a:spcBef>
                  <a:spcAft>
                    <a:spcPts val="12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12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328755" y="777871"/>
                <a:ext cx="4283966" cy="5028569"/>
              </a:xfrm>
              <a:blipFill>
                <a:blip r:embed="rId2"/>
                <a:stretch>
                  <a:fillRect l="-569" t="-727" r="-1422" b="-545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81</a:t>
            </a:fld>
            <a:endParaRPr lang="en-US" dirty="0"/>
          </a:p>
        </p:txBody>
      </p:sp>
      <p:pic>
        <p:nvPicPr>
          <p:cNvPr id="9" name="Picture 8">
            <a:extLst>
              <a:ext uri="{FF2B5EF4-FFF2-40B4-BE49-F238E27FC236}">
                <a16:creationId xmlns:a16="http://schemas.microsoft.com/office/drawing/2014/main" id="{7BC357C9-586A-AB58-2EC7-A2BE353D6A40}"/>
              </a:ext>
            </a:extLst>
          </p:cNvPr>
          <p:cNvPicPr>
            <a:picLocks noChangeAspect="1"/>
          </p:cNvPicPr>
          <p:nvPr/>
        </p:nvPicPr>
        <p:blipFill>
          <a:blip r:embed="rId3"/>
          <a:stretch>
            <a:fillRect/>
          </a:stretch>
        </p:blipFill>
        <p:spPr>
          <a:xfrm>
            <a:off x="4612721" y="724116"/>
            <a:ext cx="4283966" cy="2972074"/>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23D2782-BB17-B0F4-51FA-F981699D2F77}"/>
                  </a:ext>
                </a:extLst>
              </p:cNvPr>
              <p:cNvSpPr txBox="1"/>
              <p:nvPr/>
            </p:nvSpPr>
            <p:spPr>
              <a:xfrm>
                <a:off x="4999963" y="3696190"/>
                <a:ext cx="3815282" cy="2246769"/>
              </a:xfrm>
              <a:prstGeom prst="rect">
                <a:avLst/>
              </a:prstGeom>
              <a:noFill/>
            </p:spPr>
            <p:txBody>
              <a:bodyPr wrap="square">
                <a:spAutoFit/>
              </a:bodyPr>
              <a:lstStyle/>
              <a:p>
                <a:pPr algn="just"/>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Fig: An example showing load on the substation transformer as a function of time during restoration. </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algn="just"/>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Note:</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𝑆</m:t>
                        </m:r>
                      </m:e>
                      <m:sub>
                        <m:r>
                          <a:rPr lang="en-US" sz="2000">
                            <a:solidFill>
                              <a:schemeClr val="tx1"/>
                            </a:solidFill>
                            <a:latin typeface="Cambria Math" panose="02040503050406030204" pitchFamily="18" charset="0"/>
                          </a:rPr>
                          <m:t>𝑀𝑇</m:t>
                        </m:r>
                      </m:sub>
                    </m:sSub>
                  </m:oMath>
                </a14:m>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is the maximum load allowed on the transformer to prevent its overheating.</a:t>
                </a:r>
              </a:p>
            </p:txBody>
          </p:sp>
        </mc:Choice>
        <mc:Fallback xmlns="">
          <p:sp>
            <p:nvSpPr>
              <p:cNvPr id="11" name="TextBox 10">
                <a:extLst>
                  <a:ext uri="{FF2B5EF4-FFF2-40B4-BE49-F238E27FC236}">
                    <a16:creationId xmlns:a16="http://schemas.microsoft.com/office/drawing/2014/main" id="{B23D2782-BB17-B0F4-51FA-F981699D2F77}"/>
                  </a:ext>
                </a:extLst>
              </p:cNvPr>
              <p:cNvSpPr txBox="1">
                <a:spLocks noRot="1" noChangeAspect="1" noMove="1" noResize="1" noEditPoints="1" noAdjustHandles="1" noChangeArrowheads="1" noChangeShapeType="1" noTextEdit="1"/>
              </p:cNvSpPr>
              <p:nvPr/>
            </p:nvSpPr>
            <p:spPr>
              <a:xfrm>
                <a:off x="4999963" y="3696190"/>
                <a:ext cx="3815282" cy="2246769"/>
              </a:xfrm>
              <a:prstGeom prst="rect">
                <a:avLst/>
              </a:prstGeom>
              <a:blipFill>
                <a:blip r:embed="rId4"/>
                <a:stretch>
                  <a:fillRect l="-1597" t="-1355" r="-1757" b="-3794"/>
                </a:stretch>
              </a:blipFill>
            </p:spPr>
            <p:txBody>
              <a:bodyPr/>
              <a:lstStyle/>
              <a:p>
                <a:r>
                  <a:rPr lang="en-US">
                    <a:noFill/>
                  </a:rPr>
                  <a:t> </a:t>
                </a:r>
              </a:p>
            </p:txBody>
          </p:sp>
        </mc:Fallback>
      </mc:AlternateContent>
      <p:sp>
        <p:nvSpPr>
          <p:cNvPr id="8" name="Text Placeholder 4">
            <a:extLst>
              <a:ext uri="{FF2B5EF4-FFF2-40B4-BE49-F238E27FC236}">
                <a16:creationId xmlns:a16="http://schemas.microsoft.com/office/drawing/2014/main" id="{EE645D34-7E3D-47B2-91AD-FE463541A8B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6829195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75759" y="1422040"/>
            <a:ext cx="4155521" cy="3749726"/>
          </a:xfrm>
        </p:spPr>
        <p:txBody>
          <a:bodyPr/>
          <a:lstStyle/>
          <a:p>
            <a:pPr algn="just">
              <a:spcBef>
                <a:spcPts val="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figure on the right shows an example of restoration of a system with six identical sections. Three sections are restored at t=0, and the rest are restored step by step, while maintaining the loading constraints on the transformer.</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82</a:t>
            </a:fld>
            <a:endParaRPr lang="en-US" dirty="0"/>
          </a:p>
        </p:txBody>
      </p:sp>
      <p:pic>
        <p:nvPicPr>
          <p:cNvPr id="9" name="Picture 8">
            <a:extLst>
              <a:ext uri="{FF2B5EF4-FFF2-40B4-BE49-F238E27FC236}">
                <a16:creationId xmlns:a16="http://schemas.microsoft.com/office/drawing/2014/main" id="{7BC357C9-586A-AB58-2EC7-A2BE353D6A40}"/>
              </a:ext>
            </a:extLst>
          </p:cNvPr>
          <p:cNvPicPr>
            <a:picLocks noChangeAspect="1"/>
          </p:cNvPicPr>
          <p:nvPr/>
        </p:nvPicPr>
        <p:blipFill>
          <a:blip r:embed="rId2"/>
          <a:stretch>
            <a:fillRect/>
          </a:stretch>
        </p:blipFill>
        <p:spPr>
          <a:xfrm>
            <a:off x="4612721" y="1265136"/>
            <a:ext cx="4283966" cy="2972074"/>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23D2782-BB17-B0F4-51FA-F981699D2F77}"/>
                  </a:ext>
                </a:extLst>
              </p:cNvPr>
              <p:cNvSpPr txBox="1"/>
              <p:nvPr/>
            </p:nvSpPr>
            <p:spPr>
              <a:xfrm>
                <a:off x="5191558" y="4294603"/>
                <a:ext cx="3688484" cy="1754326"/>
              </a:xfrm>
              <a:prstGeom prst="rect">
                <a:avLst/>
              </a:prstGeom>
              <a:noFill/>
            </p:spPr>
            <p:txBody>
              <a:bodyPr wrap="square">
                <a:spAutoFit/>
              </a:bodyPr>
              <a:lstStyle/>
              <a:p>
                <a:pPr algn="just"/>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Fig: An example showing load on the substation transformer as a function of time during restoration. </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algn="just"/>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Note:</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𝑆</m:t>
                        </m:r>
                      </m:e>
                      <m:sub>
                        <m:r>
                          <a:rPr lang="en-US" sz="1800">
                            <a:solidFill>
                              <a:schemeClr val="tx1"/>
                            </a:solidFill>
                            <a:latin typeface="Cambria Math" panose="02040503050406030204" pitchFamily="18" charset="0"/>
                          </a:rPr>
                          <m:t>𝑀𝑇</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the maximum load allowed on the transformer to prevent its overheating.</a:t>
                </a:r>
              </a:p>
            </p:txBody>
          </p:sp>
        </mc:Choice>
        <mc:Fallback xmlns="">
          <p:sp>
            <p:nvSpPr>
              <p:cNvPr id="11" name="TextBox 10">
                <a:extLst>
                  <a:ext uri="{FF2B5EF4-FFF2-40B4-BE49-F238E27FC236}">
                    <a16:creationId xmlns:a16="http://schemas.microsoft.com/office/drawing/2014/main" id="{B23D2782-BB17-B0F4-51FA-F981699D2F77}"/>
                  </a:ext>
                </a:extLst>
              </p:cNvPr>
              <p:cNvSpPr txBox="1">
                <a:spLocks noRot="1" noChangeAspect="1" noMove="1" noResize="1" noEditPoints="1" noAdjustHandles="1" noChangeArrowheads="1" noChangeShapeType="1" noTextEdit="1"/>
              </p:cNvSpPr>
              <p:nvPr/>
            </p:nvSpPr>
            <p:spPr>
              <a:xfrm>
                <a:off x="5191558" y="4294603"/>
                <a:ext cx="3688484" cy="1754326"/>
              </a:xfrm>
              <a:prstGeom prst="rect">
                <a:avLst/>
              </a:prstGeom>
              <a:blipFill>
                <a:blip r:embed="rId3"/>
                <a:stretch>
                  <a:fillRect l="-1488" t="-1736" r="-1322" b="-4514"/>
                </a:stretch>
              </a:blipFill>
            </p:spPr>
            <p:txBody>
              <a:bodyPr/>
              <a:lstStyle/>
              <a:p>
                <a:r>
                  <a:rPr lang="en-US">
                    <a:noFill/>
                  </a:rPr>
                  <a:t> </a:t>
                </a:r>
              </a:p>
            </p:txBody>
          </p:sp>
        </mc:Fallback>
      </mc:AlternateContent>
      <p:sp>
        <p:nvSpPr>
          <p:cNvPr id="8" name="Text Placeholder 4">
            <a:extLst>
              <a:ext uri="{FF2B5EF4-FFF2-40B4-BE49-F238E27FC236}">
                <a16:creationId xmlns:a16="http://schemas.microsoft.com/office/drawing/2014/main" id="{4F693151-23F0-4C02-8E85-2E817CEB902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0543014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1.5.2 Restoration Times</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900122"/>
            <a:ext cx="8229600" cy="3062278"/>
          </a:xfrm>
        </p:spPr>
        <p:txBody>
          <a:bodyPr/>
          <a:lstStyle/>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time when a section is restored is called restoration time of that section, which depends on the restoration order.</a:t>
            </a:r>
          </a:p>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To avoid confusion, it is essential to distinguish between the section numbers and an index associated with each section representing the restoration order.</a:t>
            </a:r>
          </a:p>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Each section is represented with a number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and its restoration is represented by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j</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giving a relationship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o(j) = </a:t>
            </a:r>
            <a:r>
              <a:rPr lang="en-US" sz="2400" i="1"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a:xfrm>
            <a:off x="6553200" y="5715004"/>
            <a:ext cx="2133600" cy="365125"/>
          </a:xfrm>
        </p:spPr>
        <p:txBody>
          <a:bodyPr/>
          <a:lstStyle/>
          <a:p>
            <a:fld id="{98783A6C-F2E5-470E-8F07-6DF2D28172F3}" type="slidenum">
              <a:rPr lang="en-US" smtClean="0"/>
              <a:t>83</a:t>
            </a:fld>
            <a:endParaRPr lang="en-US" dirty="0"/>
          </a:p>
        </p:txBody>
      </p:sp>
      <p:sp>
        <p:nvSpPr>
          <p:cNvPr id="6" name="Text Placeholder 4">
            <a:extLst>
              <a:ext uri="{FF2B5EF4-FFF2-40B4-BE49-F238E27FC236}">
                <a16:creationId xmlns:a16="http://schemas.microsoft.com/office/drawing/2014/main" id="{28822767-1571-4817-A388-94FFB411299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660995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1.5.2 Restoration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671522"/>
                <a:ext cx="8229600" cy="4837738"/>
              </a:xfrm>
            </p:spPr>
            <p:txBody>
              <a:bodyPr/>
              <a:lstStyle/>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For example, if section number 8 is the sixth in the restoration sequence,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o(6) = 8. </a:t>
                </a:r>
              </a:p>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first step of restoration may involve simultaneously restoring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sections without violating the given constraints.</a:t>
                </a:r>
              </a:p>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restoration times of sections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o(1), o(2), ..., and o(m)</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will be </a:t>
                </a:r>
                <a14:m>
                  <m:oMath xmlns:m="http://schemas.openxmlformats.org/officeDocument/2006/math">
                    <m:sSub>
                      <m:sSubPr>
                        <m:ctrlPr>
                          <a:rPr lang="en-US" sz="2400" i="1" smtClean="0">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which is the time when restoration is started.</a:t>
                </a:r>
              </a:p>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other words, the first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sections are restored simultaneously, which gives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T</a:t>
                </a:r>
                <a:r>
                  <a:rPr lang="en-US" sz="24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o(1)</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 = T</a:t>
                </a:r>
                <a:r>
                  <a:rPr lang="en-US" sz="24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o(2)</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 = … = T</a:t>
                </a:r>
                <a:r>
                  <a:rPr lang="en-US" sz="24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o(m)</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 = T</a:t>
                </a:r>
                <a:r>
                  <a:rPr lang="en-US" sz="24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0</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parameter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will change depending on the undiversified load of the sections, maximum allowed loading SMT, and the priority and precedence constraints.</a:t>
                </a: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671522"/>
                <a:ext cx="8229600" cy="4837738"/>
              </a:xfrm>
              <a:blipFill>
                <a:blip r:embed="rId2"/>
                <a:stretch>
                  <a:fillRect l="-593" t="-1008" r="-1111" b="-50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a:xfrm>
            <a:off x="6553200" y="5715004"/>
            <a:ext cx="2133600" cy="365125"/>
          </a:xfrm>
        </p:spPr>
        <p:txBody>
          <a:bodyPr/>
          <a:lstStyle/>
          <a:p>
            <a:fld id="{98783A6C-F2E5-470E-8F07-6DF2D28172F3}" type="slidenum">
              <a:rPr lang="en-US" smtClean="0"/>
              <a:t>84</a:t>
            </a:fld>
            <a:endParaRPr lang="en-US" dirty="0"/>
          </a:p>
        </p:txBody>
      </p:sp>
      <p:sp>
        <p:nvSpPr>
          <p:cNvPr id="6" name="Text Placeholder 4">
            <a:extLst>
              <a:ext uri="{FF2B5EF4-FFF2-40B4-BE49-F238E27FC236}">
                <a16:creationId xmlns:a16="http://schemas.microsoft.com/office/drawing/2014/main" id="{28822767-1571-4817-A388-94FFB411299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718235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1.5.2 Restoration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904871"/>
                <a:ext cx="8229600" cy="4365629"/>
              </a:xfrm>
            </p:spPr>
            <p:txBody>
              <a:bodyPr/>
              <a:lstStyle/>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remaining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(n-m)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sections will be restored in steps at times  </a:t>
                </a:r>
                <a14:m>
                  <m:oMath xmlns:m="http://schemas.openxmlformats.org/officeDocument/2006/math">
                    <m:sSub>
                      <m:sSubPr>
                        <m:ctrlPr>
                          <a:rPr lang="en-US" sz="2400" i="1" smtClean="0">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smtClean="0">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restoration times of the sections that are restored step-by-step follow the inequality </a:t>
                </a:r>
                <a14:m>
                  <m:oMath xmlns:m="http://schemas.openxmlformats.org/officeDocument/2006/math">
                    <m:sSub>
                      <m:sSubPr>
                        <m:ctrlPr>
                          <a:rPr lang="en-US" sz="2400" i="1" smtClean="0">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for</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 j = (m+1) to (n-1)</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other words, two sections are not restored simultaneously when a step‐by‐step procedure is considered. </a:t>
                </a:r>
              </a:p>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Determination of restoration times is important because operators need to know when the sections should be restored.</a:t>
                </a:r>
              </a:p>
              <a:p>
                <a:pPr algn="just">
                  <a:spcBef>
                    <a:spcPts val="600"/>
                  </a:spcBef>
                  <a:spcAft>
                    <a:spcPts val="600"/>
                  </a:spcAft>
                </a:pP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600"/>
                  </a:spcBef>
                  <a:spcAft>
                    <a:spcPts val="6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gn="just">
                  <a:spcBef>
                    <a:spcPts val="600"/>
                  </a:spcBef>
                  <a:spcAft>
                    <a:spcPts val="6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gn="just">
                  <a:spcBef>
                    <a:spcPts val="600"/>
                  </a:spcBef>
                  <a:spcAft>
                    <a:spcPts val="6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904871"/>
                <a:ext cx="8229600" cy="4365629"/>
              </a:xfrm>
              <a:blipFill>
                <a:blip r:embed="rId2"/>
                <a:stretch>
                  <a:fillRect l="-593" t="-1116" r="-1111" b="-97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85</a:t>
            </a:fld>
            <a:endParaRPr lang="en-US" dirty="0"/>
          </a:p>
        </p:txBody>
      </p:sp>
      <p:sp>
        <p:nvSpPr>
          <p:cNvPr id="6" name="Text Placeholder 4">
            <a:extLst>
              <a:ext uri="{FF2B5EF4-FFF2-40B4-BE49-F238E27FC236}">
                <a16:creationId xmlns:a16="http://schemas.microsoft.com/office/drawing/2014/main" id="{2FD73880-4FE2-4A16-89A2-88A658C4782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0437075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1.5.3 Derivation of Restoration Times</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985847"/>
            <a:ext cx="8229600" cy="3862378"/>
          </a:xfrm>
        </p:spPr>
        <p:txBody>
          <a:bodyPr/>
          <a:lstStyle/>
          <a:p>
            <a:pPr algn="just">
              <a:spcBef>
                <a:spcPts val="60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Load decay characteristics of each section are assumed to be approximately the same if the sections have similar loads and the system outage duration is long enough. </a:t>
            </a:r>
          </a:p>
          <a:p>
            <a:pPr algn="just">
              <a:spcBef>
                <a:spcPts val="60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dynamics of aggregate loads are expected to be similar after a long outage, as house temperatures reach ambient temperature, resulting in similar load behavior upon restoration. </a:t>
            </a:r>
          </a:p>
          <a:p>
            <a:pPr algn="just">
              <a:spcBef>
                <a:spcPts val="60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This approximation may not hold if house characteristics vary significantly between sections. </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86</a:t>
            </a:fld>
            <a:endParaRPr lang="en-US" dirty="0"/>
          </a:p>
        </p:txBody>
      </p:sp>
    </p:spTree>
    <p:extLst>
      <p:ext uri="{BB962C8B-B14F-4D97-AF65-F5344CB8AC3E}">
        <p14:creationId xmlns:p14="http://schemas.microsoft.com/office/powerpoint/2010/main" val="3726405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1.5.3 Derivation of Restoration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930602"/>
                <a:ext cx="8229600" cy="4243378"/>
              </a:xfrm>
            </p:spPr>
            <p:txBody>
              <a:bodyPr/>
              <a:lstStyle/>
              <a:p>
                <a:pPr algn="just">
                  <a:spcBef>
                    <a:spcPts val="60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transformer load as a function of time, with respect to the restoration order, can be expressed using the cold load pickup model. </a:t>
                </a:r>
              </a:p>
              <a:p>
                <a:pPr marL="0" indent="0" algn="just">
                  <a:spcBef>
                    <a:spcPts val="600"/>
                  </a:spcBef>
                  <a:spcAft>
                    <a:spcPts val="1200"/>
                  </a:spcAft>
                  <a:buNone/>
                </a:pPr>
                <a14:m>
                  <m:oMathPara xmlns:m="http://schemas.openxmlformats.org/officeDocument/2006/math">
                    <m:oMathParaPr>
                      <m:jc m:val="centerGroup"/>
                    </m:oMathParaPr>
                    <m:oMath xmlns:m="http://schemas.openxmlformats.org/officeDocument/2006/math">
                      <m:r>
                        <a:rPr lang="en-US" sz="1800" b="0" i="1" smtClean="0">
                          <a:solidFill>
                            <a:schemeClr val="tx1"/>
                          </a:solidFill>
                          <a:effectLst/>
                          <a:latin typeface="Cambria Math" panose="02040503050406030204" pitchFamily="18" charset="0"/>
                        </a:rPr>
                        <m:t>𝑆</m:t>
                      </m:r>
                      <m:r>
                        <a:rPr lang="en-US" sz="1800" b="0" i="1"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𝑡</m:t>
                      </m:r>
                      <m:r>
                        <a:rPr lang="en-US" sz="1800" b="0" i="1" smtClean="0">
                          <a:solidFill>
                            <a:schemeClr val="tx1"/>
                          </a:solidFill>
                          <a:effectLst/>
                          <a:latin typeface="Cambria Math" panose="02040503050406030204" pitchFamily="18" charset="0"/>
                        </a:rPr>
                        <m:t>)=</m:t>
                      </m:r>
                      <m:nary>
                        <m:naryPr>
                          <m:chr m:val="∑"/>
                          <m:limLoc m:val="undOvr"/>
                          <m:grow m:val="on"/>
                          <m:ctrlPr>
                            <a:rPr lang="en-US" sz="1800" i="1" smtClean="0">
                              <a:solidFill>
                                <a:schemeClr val="tx1"/>
                              </a:solidFill>
                              <a:effectLst/>
                              <a:latin typeface="Cambria Math" panose="020405030504060302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ctr">
                  <a:spcBef>
                    <a:spcPts val="600"/>
                  </a:spcBef>
                  <a:spcAft>
                    <a:spcPts val="1200"/>
                  </a:spcAft>
                  <a:buNone/>
                </a:pPr>
                <a14:m>
                  <m:oMath xmlns:m="http://schemas.openxmlformats.org/officeDocument/2006/math">
                    <m:r>
                      <a:rPr lang="en-US" sz="1800" b="0" i="1" smtClean="0">
                        <a:solidFill>
                          <a:schemeClr val="tx1"/>
                        </a:solidFill>
                        <a:effectLst/>
                        <a:latin typeface="Cambria Math" panose="02040503050406030204" pitchFamily="18" charset="0"/>
                      </a:rPr>
                      <m:t>𝑆</m:t>
                    </m:r>
                    <m:r>
                      <a:rPr lang="en-US" sz="1800" b="0" i="1"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𝑡</m:t>
                    </m:r>
                    <m:r>
                      <a:rPr lang="en-US" sz="1800" b="0" i="1" smtClean="0">
                        <a:solidFill>
                          <a:schemeClr val="tx1"/>
                        </a:solidFill>
                        <a:effectLst/>
                        <a:latin typeface="Cambria Math" panose="02040503050406030204" pitchFamily="18" charset="0"/>
                      </a:rPr>
                      <m:t>)=</m:t>
                    </m:r>
                    <m:nary>
                      <m:naryPr>
                        <m:chr m:val="∑"/>
                        <m:limLoc m:val="undOvr"/>
                        <m:grow m:val="on"/>
                        <m:ctrlPr>
                          <a:rPr lang="en-US" sz="1800" i="1" smtClean="0">
                            <a:solidFill>
                              <a:schemeClr val="tx1"/>
                            </a:solidFill>
                            <a:effectLst/>
                            <a:latin typeface="Cambria Math" panose="020405030504060302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1800" i="1">
                            <a:solidFill>
                              <a:schemeClr val="tx1"/>
                            </a:solidFill>
                            <a:effectLst/>
                            <a:latin typeface="Cambria Math" panose="02040503050406030204" pitchFamily="18" charset="0"/>
                          </a:rPr>
                        </m:ctrlPr>
                      </m:dPr>
                      <m:e>
                        <m:d>
                          <m:dPr>
                            <m:begChr m:val="["/>
                            <m:endChr m:val="]"/>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𝐷</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b>
                                    </m:sSub>
                                  </m:sub>
                                </m:sSub>
                              </m:e>
                            </m:d>
                            <m:sSup>
                              <m:sSupPr>
                                <m:ctrlPr>
                                  <a:rPr lang="en-US" sz="1800" i="1">
                                    <a:solidFill>
                                      <a:schemeClr val="tx1"/>
                                    </a:solidFill>
                                    <a:effectLst/>
                                    <a:latin typeface="Cambria Math" panose="020405030504060302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d>
                                  <m:dPr>
                                    <m:ctrlPr>
                                      <a:rPr lang="en-US" sz="1800" i="1">
                                        <a:solidFill>
                                          <a:schemeClr val="tx1"/>
                                        </a:solidFill>
                                        <a:effectLst/>
                                        <a:latin typeface="Cambria Math" panose="020405030504060302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sup>
                            </m:sSup>
                          </m:e>
                        </m:d>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𝑢</m:t>
                        </m:r>
                        <m:d>
                          <m:dPr>
                            <m:ctrlPr>
                              <a:rPr lang="en-US" sz="1800" i="1">
                                <a:solidFill>
                                  <a:schemeClr val="tx1"/>
                                </a:solidFill>
                                <a:effectLst/>
                                <a:latin typeface="Cambria Math" panose="020405030504060302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e>
                    </m:d>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𝑆</m:t>
                            </m:r>
                          </m:e>
                          <m:sub>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𝑈</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b>
                            </m:sSub>
                          </m:sub>
                        </m:sSub>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1</m:t>
                            </m:r>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𝑢</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𝑡</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i="1">
                                        <a:solidFill>
                                          <a:schemeClr val="tx1"/>
                                        </a:solidFill>
                                        <a:latin typeface="Cambria Math" panose="02040503050406030204" pitchFamily="18" charset="0"/>
                                      </a:rPr>
                                      <m:t>𝑜</m:t>
                                    </m:r>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𝑗</m:t>
                                    </m:r>
                                    <m:r>
                                      <a:rPr lang="en-US" sz="1800">
                                        <a:solidFill>
                                          <a:schemeClr val="tx1"/>
                                        </a:solidFill>
                                        <a:latin typeface="Cambria Math" panose="02040503050406030204" pitchFamily="18" charset="0"/>
                                      </a:rPr>
                                      <m:t>)</m:t>
                                    </m:r>
                                  </m:sub>
                                </m:sSub>
                              </m:e>
                            </m:d>
                          </m:e>
                        </m:d>
                        <m:r>
                          <a:rPr lang="en-US" sz="1800" i="1">
                            <a:solidFill>
                              <a:schemeClr val="tx1"/>
                            </a:solidFill>
                            <a:latin typeface="Cambria Math" panose="02040503050406030204" pitchFamily="18" charset="0"/>
                          </a:rPr>
                          <m:t>𝑢</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𝑡</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𝑇</m:t>
                                </m:r>
                              </m:e>
                              <m:sub>
                                <m:r>
                                  <a:rPr lang="en-US" sz="1800" i="1">
                                    <a:solidFill>
                                      <a:schemeClr val="tx1"/>
                                    </a:solidFill>
                                    <a:latin typeface="Cambria Math" panose="02040503050406030204" pitchFamily="18" charset="0"/>
                                  </a:rPr>
                                  <m:t>𝑜</m:t>
                                </m:r>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𝑗</m:t>
                                </m:r>
                                <m:r>
                                  <a:rPr lang="en-US" sz="1800">
                                    <a:solidFill>
                                      <a:schemeClr val="tx1"/>
                                    </a:solidFill>
                                    <a:latin typeface="Cambria Math" panose="02040503050406030204" pitchFamily="18" charset="0"/>
                                  </a:rPr>
                                  <m:t>)</m:t>
                                </m:r>
                              </m:sub>
                            </m:sSub>
                          </m:e>
                        </m:d>
                      </m:e>
                    </m:d>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This is a general equation, which is a function of restoration times </a:t>
                </a:r>
                <a14:m>
                  <m:oMath xmlns:m="http://schemas.openxmlformats.org/officeDocument/2006/math">
                    <m:sSub>
                      <m:sSubPr>
                        <m:ctrlPr>
                          <a:rPr lang="en-US" sz="2400"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sz="2400">
                            <a:solidFill>
                              <a:schemeClr val="tx1"/>
                            </a:solidFill>
                            <a:latin typeface="Cambria Math" panose="02040503050406030204" pitchFamily="18" charset="0"/>
                            <a:ea typeface="Calibri" panose="020F0502020204030204" pitchFamily="34" charset="0"/>
                            <a:cs typeface="Calibri" panose="020F0502020204030204" pitchFamily="34" charset="0"/>
                          </a:rPr>
                          <m:t>𝑇</m:t>
                        </m:r>
                      </m:e>
                      <m:sub>
                        <m:r>
                          <a:rPr lang="en-US" sz="2400">
                            <a:solidFill>
                              <a:schemeClr val="tx1"/>
                            </a:solidFill>
                            <a:latin typeface="Cambria Math" panose="02040503050406030204" pitchFamily="18" charset="0"/>
                            <a:ea typeface="Calibri" panose="020F0502020204030204" pitchFamily="34" charset="0"/>
                            <a:cs typeface="Calibri" panose="020F0502020204030204" pitchFamily="34" charset="0"/>
                          </a:rPr>
                          <m:t>𝑜</m:t>
                        </m:r>
                        <m:r>
                          <a:rPr lang="en-US" sz="2400">
                            <a:solidFill>
                              <a:schemeClr val="tx1"/>
                            </a:solidFill>
                            <a:latin typeface="Cambria Math" panose="02040503050406030204" pitchFamily="18" charset="0"/>
                            <a:ea typeface="Calibri" panose="020F0502020204030204" pitchFamily="34" charset="0"/>
                            <a:cs typeface="Calibri" panose="020F0502020204030204" pitchFamily="34" charset="0"/>
                          </a:rPr>
                          <m:t>(</m:t>
                        </m:r>
                        <m:r>
                          <a:rPr lang="en-US" sz="2400">
                            <a:solidFill>
                              <a:schemeClr val="tx1"/>
                            </a:solidFill>
                            <a:latin typeface="Cambria Math" panose="02040503050406030204" pitchFamily="18" charset="0"/>
                            <a:ea typeface="Calibri" panose="020F0502020204030204" pitchFamily="34" charset="0"/>
                            <a:cs typeface="Calibri" panose="020F0502020204030204" pitchFamily="34" charset="0"/>
                          </a:rPr>
                          <m:t>𝑗</m:t>
                        </m:r>
                        <m:r>
                          <a:rPr lang="en-US" sz="2400">
                            <a:solidFill>
                              <a:schemeClr val="tx1"/>
                            </a:solidFill>
                            <a:latin typeface="Cambria Math" panose="02040503050406030204" pitchFamily="18" charset="0"/>
                            <a:ea typeface="Calibri" panose="020F0502020204030204" pitchFamily="34" charset="0"/>
                            <a:cs typeface="Calibri" panose="020F0502020204030204" pitchFamily="34" charset="0"/>
                          </a:rPr>
                          <m:t>)</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gn="ctr">
                  <a:spcBef>
                    <a:spcPts val="60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930602"/>
                <a:ext cx="8229600" cy="4243378"/>
              </a:xfrm>
              <a:blipFill>
                <a:blip r:embed="rId2"/>
                <a:stretch>
                  <a:fillRect l="-593" t="-1149" r="-1111" b="-48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87</a:t>
            </a:fld>
            <a:endParaRPr lang="en-US" dirty="0"/>
          </a:p>
        </p:txBody>
      </p:sp>
    </p:spTree>
    <p:extLst>
      <p:ext uri="{BB962C8B-B14F-4D97-AF65-F5344CB8AC3E}">
        <p14:creationId xmlns:p14="http://schemas.microsoft.com/office/powerpoint/2010/main" val="29107526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1.5.3 Derivation of Restoration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22799"/>
                <a:ext cx="8229600" cy="4066701"/>
              </a:xfrm>
            </p:spPr>
            <p:txBody>
              <a:bodyPr/>
              <a:lstStyle/>
              <a:p>
                <a:pPr algn="just">
                  <a:spcBef>
                    <a:spcPts val="60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An analytical expression for restoration times </a:t>
                </a:r>
                <a14:m>
                  <m:oMath xmlns:m="http://schemas.openxmlformats.org/officeDocument/2006/math">
                    <m:sSub>
                      <m:sSubPr>
                        <m:ctrlPr>
                          <a:rPr lang="en-US" sz="2400" i="1" smtClean="0">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can be derived if the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𝛼</m:t>
                        </m:r>
                      </m:e>
                      <m:sub>
                        <m:r>
                          <a:rPr lang="en-US" sz="2400" i="1">
                            <a:solidFill>
                              <a:schemeClr val="tx1"/>
                            </a:solidFill>
                            <a:latin typeface="Cambria Math" panose="02040503050406030204" pitchFamily="18" charset="0"/>
                          </a:rPr>
                          <m:t>𝑜</m:t>
                        </m:r>
                        <m:r>
                          <a:rPr lang="en-US" sz="240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𝑗</m:t>
                        </m:r>
                        <m:r>
                          <a:rPr lang="en-US" sz="2400">
                            <a:solidFill>
                              <a:schemeClr val="tx1"/>
                            </a:solidFill>
                            <a:latin typeface="Cambria Math" panose="02040503050406030204" pitchFamily="18" charset="0"/>
                          </a:rPr>
                          <m:t>)</m:t>
                        </m:r>
                      </m:sub>
                    </m:sSub>
                    <m:r>
                      <a:rPr lang="en-US" sz="2400" i="1">
                        <a:solidFill>
                          <a:schemeClr val="tx1"/>
                        </a:solidFill>
                        <a:latin typeface="Cambria Math" panose="02040503050406030204" pitchFamily="18" charset="0"/>
                      </a:rPr>
                      <m:t> </m:t>
                    </m:r>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values are the same for all sections. </a:t>
                </a:r>
              </a:p>
              <a:p>
                <a:pPr algn="just">
                  <a:spcBef>
                    <a:spcPts val="60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With this assumption, the restoration time of each section can be derived while maintaining the maximum loading capacity constraint.</a:t>
                </a:r>
              </a:p>
              <a:p>
                <a:pPr algn="just">
                  <a:spcBef>
                    <a:spcPts val="60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It is considered that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(k − 1)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sections are restored prior to section o(k). According to the restoration procedure, section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o(k)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should be restored as soon as possible, that is when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𝑀𝑇</m:t>
                        </m:r>
                      </m:sub>
                    </m:s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𝑇</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𝑜</m:t>
                            </m:r>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b>
                        </m:sSub>
                      </m:e>
                    </m:d>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𝑈</m:t>
                            </m:r>
                          </m:e>
                          <m:sub>
                            <m:r>
                              <m:rPr>
                                <m:sty m:val="p"/>
                              </m:rP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o</m:t>
                            </m:r>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is satisfied. </a:t>
                </a: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822799"/>
                <a:ext cx="8229600" cy="4066701"/>
              </a:xfrm>
              <a:blipFill>
                <a:blip r:embed="rId2"/>
                <a:stretch>
                  <a:fillRect l="-593" t="-1049" r="-1111" b="-30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88</a:t>
            </a:fld>
            <a:endParaRPr lang="en-US" dirty="0"/>
          </a:p>
        </p:txBody>
      </p:sp>
    </p:spTree>
    <p:extLst>
      <p:ext uri="{BB962C8B-B14F-4D97-AF65-F5344CB8AC3E}">
        <p14:creationId xmlns:p14="http://schemas.microsoft.com/office/powerpoint/2010/main" val="23146606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1.5.3 Derivation of Restoration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1060924"/>
                <a:ext cx="8229600" cy="2225201"/>
              </a:xfrm>
            </p:spPr>
            <p:txBody>
              <a:bodyPr/>
              <a:lstStyle/>
              <a:p>
                <a:pPr algn="just">
                  <a:spcBef>
                    <a:spcPts val="60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the restoration time of section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o(k)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can be found by solving the equation: </a:t>
                </a:r>
              </a:p>
              <a:p>
                <a:pPr marL="0" indent="0" algn="just">
                  <a:spcBef>
                    <a:spcPts val="600"/>
                  </a:spcBef>
                  <a:spcAft>
                    <a:spcPts val="1200"/>
                  </a:spcAft>
                  <a:buNone/>
                </a:pPr>
                <a14:m>
                  <m:oMath xmlns:m="http://schemas.openxmlformats.org/officeDocument/2006/math">
                    <m:m>
                      <m:mPr>
                        <m:plcHide m:val="on"/>
                        <m:mcs>
                          <m:mc>
                            <m:mcPr>
                              <m:count m:val="2"/>
                              <m:mcJc m:val="center"/>
                            </m:mcPr>
                          </m:mc>
                        </m:mcs>
                        <m:ctrlPr>
                          <a:rPr lang="en-US" sz="1800" i="1" smtClean="0">
                            <a:solidFill>
                              <a:schemeClr val="tx1"/>
                            </a:solidFill>
                            <a:effectLst/>
                            <a:latin typeface="Cambria Math" panose="02040503050406030204" pitchFamily="18" charset="0"/>
                          </a:rPr>
                        </m:ctrlPr>
                      </m:mPr>
                      <m:m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𝑀𝑇</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ctrlPr>
                                <a:rPr lang="en-US" sz="1800" i="1">
                                  <a:solidFill>
                                    <a:schemeClr val="tx1"/>
                                  </a:solidFill>
                                  <a:effectLst/>
                                  <a:latin typeface="Cambria Math" panose="020405030504060302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1800" i="1">
                                  <a:solidFill>
                                    <a:schemeClr val="tx1"/>
                                  </a:solidFill>
                                  <a:effectLst/>
                                  <a:latin typeface="Cambria Math" panose="02040503050406030204" pitchFamily="18" charset="0"/>
                                </a:rPr>
                              </m:ctrlPr>
                            </m:dPr>
                            <m:e>
                              <m:d>
                                <m:dPr>
                                  <m:begChr m:val="["/>
                                  <m:endChr m:val="]"/>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m:rPr>
                                              <m:sty m:val="p"/>
                                            </m:rP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e>
                                            <m:sub>
                                              <m:r>
                                                <m:rPr>
                                                  <m:sty m:val="p"/>
                                                </m:rP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e>
                                  </m:d>
                                  <m:sSup>
                                    <m:sSupPr>
                                      <m:ctrlPr>
                                        <a:rPr lang="en-US" sz="1800" i="1">
                                          <a:solidFill>
                                            <a:schemeClr val="tx1"/>
                                          </a:solidFill>
                                          <a:effectLst/>
                                          <a:latin typeface="Cambria Math" panose="020405030504060302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d>
                                        <m:dPr>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sup>
                                  </m:sSup>
                                </m:e>
                              </m:d>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𝑢</m:t>
                              </m:r>
                              <m:d>
                                <m:dPr>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e>
                          </m:d>
                        </m:e>
                      </m:mr>
                      <m:mr>
                        <m:e/>
                        <m:e>
                          <m:d>
                            <m:dPr>
                              <m:begChr m:val=""/>
                              <m:endChr m:val="}"/>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𝑜𝑗</m:t>
                                      </m:r>
                                    </m:sub>
                                  </m:sSub>
                                </m:sub>
                              </m:sSub>
                              <m:d>
                                <m:dPr>
                                  <m:begChr m:val="["/>
                                  <m:endChr m:val="]"/>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𝑢</m:t>
                                  </m:r>
                                  <m:d>
                                    <m:dPr>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e>
                              </m:d>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𝑢</m:t>
                              </m:r>
                              <m:d>
                                <m:dPr>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e>
                          </m:d>
                        </m:e>
                      </m:mr>
                    </m:m>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spcBef>
                    <a:spcPts val="60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1060924"/>
                <a:ext cx="8229600" cy="2225201"/>
              </a:xfrm>
              <a:blipFill>
                <a:blip r:embed="rId2"/>
                <a:stretch>
                  <a:fillRect l="-593" t="-2192"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89</a:t>
            </a:fld>
            <a:endParaRPr lang="en-US" dirty="0"/>
          </a:p>
        </p:txBody>
      </p:sp>
    </p:spTree>
    <p:extLst>
      <p:ext uri="{BB962C8B-B14F-4D97-AF65-F5344CB8AC3E}">
        <p14:creationId xmlns:p14="http://schemas.microsoft.com/office/powerpoint/2010/main" val="64723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dirty="0">
                <a:latin typeface="Calibri" panose="020F0502020204030204" pitchFamily="34" charset="0"/>
                <a:cs typeface="Calibri" panose="020F0502020204030204" pitchFamily="34" charset="0"/>
              </a:rPr>
              <a:t>1. Outage Management</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9" name="TextBox 8">
            <a:extLst>
              <a:ext uri="{FF2B5EF4-FFF2-40B4-BE49-F238E27FC236}">
                <a16:creationId xmlns:a16="http://schemas.microsoft.com/office/drawing/2014/main" id="{8BDAF00E-C402-085C-2440-DA9EDB5BDCAD}"/>
              </a:ext>
            </a:extLst>
          </p:cNvPr>
          <p:cNvSpPr txBox="1"/>
          <p:nvPr/>
        </p:nvSpPr>
        <p:spPr>
          <a:xfrm>
            <a:off x="457200" y="726762"/>
            <a:ext cx="8427588" cy="369332"/>
          </a:xfrm>
          <a:prstGeom prst="rect">
            <a:avLst/>
          </a:prstGeom>
          <a:noFill/>
        </p:spPr>
        <p:txBody>
          <a:bodyPr wrap="square">
            <a:spAutoFit/>
          </a:bodyPr>
          <a:lstStyle/>
          <a:p>
            <a:r>
              <a:rPr lang="en-US" sz="1800" b="1" dirty="0">
                <a:latin typeface="Calibri" panose="020F0502020204030204" pitchFamily="34" charset="0"/>
                <a:cs typeface="Calibri" panose="020F0502020204030204" pitchFamily="34" charset="0"/>
              </a:rPr>
              <a:t>I</a:t>
            </a:r>
            <a:r>
              <a:rPr lang="en-US" sz="1800" b="1" i="0" dirty="0">
                <a:solidFill>
                  <a:schemeClr val="tx1"/>
                </a:solidFill>
                <a:effectLst/>
                <a:latin typeface="Calibri" panose="020F0502020204030204" pitchFamily="34" charset="0"/>
                <a:cs typeface="Calibri" panose="020F0502020204030204" pitchFamily="34" charset="0"/>
              </a:rPr>
              <a:t>llustration of Outage Location, </a:t>
            </a:r>
            <a:r>
              <a:rPr lang="en-US" sz="1800" b="1" dirty="0">
                <a:latin typeface="Calibri" panose="020F0502020204030204" pitchFamily="34" charset="0"/>
                <a:cs typeface="Calibri" panose="020F0502020204030204" pitchFamily="34" charset="0"/>
              </a:rPr>
              <a:t>F</a:t>
            </a:r>
            <a:r>
              <a:rPr lang="en-US" sz="1800" b="1" i="0" dirty="0">
                <a:solidFill>
                  <a:schemeClr val="tx1"/>
                </a:solidFill>
                <a:effectLst/>
                <a:latin typeface="Calibri" panose="020F0502020204030204" pitchFamily="34" charset="0"/>
                <a:cs typeface="Calibri" panose="020F0502020204030204" pitchFamily="34" charset="0"/>
              </a:rPr>
              <a:t>ault </a:t>
            </a:r>
            <a:r>
              <a:rPr lang="en-US" sz="1800" b="1" dirty="0">
                <a:latin typeface="Calibri" panose="020F0502020204030204" pitchFamily="34" charset="0"/>
                <a:cs typeface="Calibri" panose="020F0502020204030204" pitchFamily="34" charset="0"/>
              </a:rPr>
              <a:t>I</a:t>
            </a:r>
            <a:r>
              <a:rPr lang="en-US" sz="1800" b="1" i="0" dirty="0">
                <a:solidFill>
                  <a:schemeClr val="tx1"/>
                </a:solidFill>
                <a:effectLst/>
                <a:latin typeface="Calibri" panose="020F0502020204030204" pitchFamily="34" charset="0"/>
                <a:cs typeface="Calibri" panose="020F0502020204030204" pitchFamily="34" charset="0"/>
              </a:rPr>
              <a:t>solation, and restoration of a system</a:t>
            </a:r>
            <a:endParaRPr lang="en-US" sz="1800" b="1" dirty="0">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443C5DBB-2C52-01E3-0D76-6FE36468BF25}"/>
              </a:ext>
            </a:extLst>
          </p:cNvPr>
          <p:cNvSpPr txBox="1">
            <a:spLocks noGrp="1"/>
          </p:cNvSpPr>
          <p:nvPr>
            <p:ph idx="1"/>
          </p:nvPr>
        </p:nvSpPr>
        <p:spPr>
          <a:xfrm>
            <a:off x="356532" y="2863190"/>
            <a:ext cx="4889002" cy="2382191"/>
          </a:xfrm>
          <a:prstGeom prst="rect">
            <a:avLst/>
          </a:prstGeom>
          <a:noFill/>
        </p:spPr>
        <p:txBody>
          <a:bodyPr wrap="square">
            <a:spAutoFit/>
          </a:bodyPr>
          <a:lstStyle/>
          <a:p>
            <a:pPr marL="400059" indent="-342900" algn="just">
              <a:buClr>
                <a:srgbClr val="FF0000"/>
              </a:buClr>
              <a:buFont typeface="+mj-lt"/>
              <a:buAutoNum type="alphaLcPeriod"/>
            </a:pPr>
            <a:r>
              <a:rPr lang="en-US" sz="2400" b="0" i="0" dirty="0">
                <a:solidFill>
                  <a:schemeClr val="tx1"/>
                </a:solidFill>
                <a:effectLst/>
                <a:latin typeface="Calibri" panose="020F0502020204030204" pitchFamily="34" charset="0"/>
                <a:cs typeface="Calibri" panose="020F0502020204030204" pitchFamily="34" charset="0"/>
              </a:rPr>
              <a:t>Identify the path with the highest spare capacity, either from the same transformer or another   transformer.</a:t>
            </a:r>
          </a:p>
          <a:p>
            <a:pPr marL="400059" indent="-342900" algn="just">
              <a:buClr>
                <a:srgbClr val="FF0000"/>
              </a:buClr>
              <a:buFont typeface="+mj-lt"/>
              <a:buAutoNum type="alphaLcPeriod"/>
            </a:pPr>
            <a:r>
              <a:rPr lang="en-US" sz="2400" b="0" i="0" dirty="0">
                <a:solidFill>
                  <a:schemeClr val="tx1"/>
                </a:solidFill>
                <a:effectLst/>
                <a:latin typeface="Calibri" panose="020F0502020204030204" pitchFamily="34" charset="0"/>
                <a:cs typeface="Calibri" panose="020F0502020204030204" pitchFamily="34" charset="0"/>
              </a:rPr>
              <a:t>Ensure that the feeders in the selected path are not overloaded.</a:t>
            </a:r>
          </a:p>
        </p:txBody>
      </p:sp>
      <p:sp>
        <p:nvSpPr>
          <p:cNvPr id="13" name="TextBox 12">
            <a:extLst>
              <a:ext uri="{FF2B5EF4-FFF2-40B4-BE49-F238E27FC236}">
                <a16:creationId xmlns:a16="http://schemas.microsoft.com/office/drawing/2014/main" id="{B4AD0444-4693-314B-DC26-DECBE46EE2A7}"/>
              </a:ext>
            </a:extLst>
          </p:cNvPr>
          <p:cNvSpPr txBox="1"/>
          <p:nvPr/>
        </p:nvSpPr>
        <p:spPr>
          <a:xfrm>
            <a:off x="356531" y="1147203"/>
            <a:ext cx="4830279" cy="1569660"/>
          </a:xfrm>
          <a:prstGeom prst="rect">
            <a:avLst/>
          </a:prstGeom>
          <a:noFill/>
        </p:spPr>
        <p:txBody>
          <a:bodyPr wrap="square">
            <a:spAutoFit/>
          </a:bodyPr>
          <a:lstStyle/>
          <a:p>
            <a:pPr marL="342909" indent="-285750" algn="just" eaLnBrk="1" hangingPunct="1">
              <a:spcBef>
                <a:spcPct val="20000"/>
              </a:spcBef>
              <a:buClr>
                <a:srgbClr val="FF0000"/>
              </a:buClr>
              <a:buSzPct val="80000"/>
              <a:buFont typeface="Arial" panose="020B0604020202020204" pitchFamily="34" charset="0"/>
              <a:buChar char="•"/>
            </a:pPr>
            <a:r>
              <a:rPr lang="en-US" dirty="0">
                <a:latin typeface="Calibri" panose="020F0502020204030204" pitchFamily="34" charset="0"/>
                <a:cs typeface="Calibri" panose="020F0502020204030204" pitchFamily="34" charset="0"/>
              </a:rPr>
              <a:t>Several Rules are followed to determine which open </a:t>
            </a:r>
            <a:r>
              <a:rPr lang="en-US" dirty="0" err="1">
                <a:latin typeface="Calibri" panose="020F0502020204030204" pitchFamily="34" charset="0"/>
                <a:cs typeface="Calibri" panose="020F0502020204030204" pitchFamily="34" charset="0"/>
              </a:rPr>
              <a:t>sectionalizer</a:t>
            </a:r>
            <a:r>
              <a:rPr lang="en-US" dirty="0">
                <a:latin typeface="Calibri" panose="020F0502020204030204" pitchFamily="34" charset="0"/>
                <a:cs typeface="Calibri" panose="020F0502020204030204" pitchFamily="34" charset="0"/>
              </a:rPr>
              <a:t> (D, E, F) to close for power restoration such as:</a:t>
            </a:r>
          </a:p>
        </p:txBody>
      </p:sp>
      <p:pic>
        <p:nvPicPr>
          <p:cNvPr id="3" name="Picture 2">
            <a:extLst>
              <a:ext uri="{FF2B5EF4-FFF2-40B4-BE49-F238E27FC236}">
                <a16:creationId xmlns:a16="http://schemas.microsoft.com/office/drawing/2014/main" id="{07CFC226-5038-AAB5-3018-05D89BF3D1A6}"/>
              </a:ext>
            </a:extLst>
          </p:cNvPr>
          <p:cNvPicPr>
            <a:picLocks noChangeAspect="1"/>
          </p:cNvPicPr>
          <p:nvPr/>
        </p:nvPicPr>
        <p:blipFill>
          <a:blip r:embed="rId2"/>
          <a:stretch>
            <a:fillRect/>
          </a:stretch>
        </p:blipFill>
        <p:spPr>
          <a:xfrm>
            <a:off x="5186811" y="1332263"/>
            <a:ext cx="3697977" cy="2118022"/>
          </a:xfrm>
          <a:prstGeom prst="rect">
            <a:avLst/>
          </a:prstGeom>
        </p:spPr>
      </p:pic>
      <p:sp>
        <p:nvSpPr>
          <p:cNvPr id="4" name="TextBox 3">
            <a:extLst>
              <a:ext uri="{FF2B5EF4-FFF2-40B4-BE49-F238E27FC236}">
                <a16:creationId xmlns:a16="http://schemas.microsoft.com/office/drawing/2014/main" id="{0E7A4F2F-6AF9-D8A0-33E5-08DE0BD05CC0}"/>
              </a:ext>
            </a:extLst>
          </p:cNvPr>
          <p:cNvSpPr txBox="1"/>
          <p:nvPr/>
        </p:nvSpPr>
        <p:spPr>
          <a:xfrm>
            <a:off x="5245534" y="3697448"/>
            <a:ext cx="3697977" cy="461665"/>
          </a:xfrm>
          <a:prstGeom prst="rect">
            <a:avLst/>
          </a:prstGeom>
          <a:noFill/>
        </p:spPr>
        <p:txBody>
          <a:bodyPr wrap="square">
            <a:spAutoFit/>
          </a:bodyPr>
          <a:lstStyle/>
          <a:p>
            <a:pPr algn="ctr"/>
            <a:r>
              <a:rPr lang="en-US" sz="1200" b="0" i="0" dirty="0">
                <a:solidFill>
                  <a:schemeClr val="tx1"/>
                </a:solidFill>
                <a:effectLst/>
                <a:latin typeface="Calibri" panose="020F0502020204030204" pitchFamily="34" charset="0"/>
                <a:cs typeface="Calibri" panose="020F0502020204030204" pitchFamily="34" charset="0"/>
              </a:rPr>
              <a:t>Fig. 1 An automated figure with outage location, fault isolation, and restoration capabilities.</a:t>
            </a:r>
          </a:p>
        </p:txBody>
      </p:sp>
      <p:sp>
        <p:nvSpPr>
          <p:cNvPr id="8" name="TextBox 7">
            <a:extLst>
              <a:ext uri="{FF2B5EF4-FFF2-40B4-BE49-F238E27FC236}">
                <a16:creationId xmlns:a16="http://schemas.microsoft.com/office/drawing/2014/main" id="{D459A2F2-64C7-CE71-FC37-ECF44C724D72}"/>
              </a:ext>
            </a:extLst>
          </p:cNvPr>
          <p:cNvSpPr txBox="1"/>
          <p:nvPr/>
        </p:nvSpPr>
        <p:spPr>
          <a:xfrm>
            <a:off x="8439018" y="1332263"/>
            <a:ext cx="445770" cy="307777"/>
          </a:xfrm>
          <a:prstGeom prst="rect">
            <a:avLst/>
          </a:prstGeom>
          <a:noFill/>
        </p:spPr>
        <p:txBody>
          <a:bodyPr wrap="square" rtlCol="0">
            <a:spAutoFit/>
          </a:bodyPr>
          <a:lstStyle/>
          <a:p>
            <a:r>
              <a:rPr lang="en-US" sz="1400" dirty="0"/>
              <a:t>D</a:t>
            </a:r>
          </a:p>
        </p:txBody>
      </p:sp>
      <p:sp>
        <p:nvSpPr>
          <p:cNvPr id="12" name="TextBox 11">
            <a:extLst>
              <a:ext uri="{FF2B5EF4-FFF2-40B4-BE49-F238E27FC236}">
                <a16:creationId xmlns:a16="http://schemas.microsoft.com/office/drawing/2014/main" id="{DE6BE208-7335-9CBB-7693-91520CDC4C38}"/>
              </a:ext>
            </a:extLst>
          </p:cNvPr>
          <p:cNvSpPr txBox="1"/>
          <p:nvPr/>
        </p:nvSpPr>
        <p:spPr>
          <a:xfrm>
            <a:off x="8663940" y="2231725"/>
            <a:ext cx="445770" cy="307777"/>
          </a:xfrm>
          <a:prstGeom prst="rect">
            <a:avLst/>
          </a:prstGeom>
          <a:noFill/>
        </p:spPr>
        <p:txBody>
          <a:bodyPr wrap="square" rtlCol="0">
            <a:spAutoFit/>
          </a:bodyPr>
          <a:lstStyle/>
          <a:p>
            <a:r>
              <a:rPr lang="en-US" sz="1400" dirty="0"/>
              <a:t>E</a:t>
            </a:r>
          </a:p>
        </p:txBody>
      </p:sp>
      <p:sp>
        <p:nvSpPr>
          <p:cNvPr id="14" name="TextBox 13">
            <a:extLst>
              <a:ext uri="{FF2B5EF4-FFF2-40B4-BE49-F238E27FC236}">
                <a16:creationId xmlns:a16="http://schemas.microsoft.com/office/drawing/2014/main" id="{DFC873B5-EE32-EDA7-E444-A04FD46A5F43}"/>
              </a:ext>
            </a:extLst>
          </p:cNvPr>
          <p:cNvSpPr txBox="1"/>
          <p:nvPr/>
        </p:nvSpPr>
        <p:spPr>
          <a:xfrm>
            <a:off x="8439018" y="2709302"/>
            <a:ext cx="445770" cy="307777"/>
          </a:xfrm>
          <a:prstGeom prst="rect">
            <a:avLst/>
          </a:prstGeom>
          <a:noFill/>
        </p:spPr>
        <p:txBody>
          <a:bodyPr wrap="square" rtlCol="0">
            <a:spAutoFit/>
          </a:bodyPr>
          <a:lstStyle/>
          <a:p>
            <a:r>
              <a:rPr lang="en-US" sz="1400" dirty="0"/>
              <a:t>F</a:t>
            </a:r>
          </a:p>
        </p:txBody>
      </p:sp>
      <p:sp>
        <p:nvSpPr>
          <p:cNvPr id="15" name="Text Placeholder 4">
            <a:extLst>
              <a:ext uri="{FF2B5EF4-FFF2-40B4-BE49-F238E27FC236}">
                <a16:creationId xmlns:a16="http://schemas.microsoft.com/office/drawing/2014/main" id="{C9DBE009-599B-4337-A98C-81077DBB756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062239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1.5.3 Derivation of Restoration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1187924"/>
                <a:ext cx="8229600" cy="4330226"/>
              </a:xfrm>
            </p:spPr>
            <p:txBody>
              <a:bodyPr/>
              <a:lstStyle/>
              <a:p>
                <a:pPr algn="just">
                  <a:spcBef>
                    <a:spcPts val="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restoration time equation can be solved as: </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den>
                      </m:f>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𝑀𝑇</m:t>
                                  </m:r>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num>
                            <m:den>
                              <m:nary>
                                <m:naryPr>
                                  <m:chr m:val="∑"/>
                                  <m:limLoc m:val="undOvr"/>
                                  <m:grow m:val="on"/>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e>
                              </m:d>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sup>
                              </m:sSup>
                            </m:den>
                          </m:f>
                        </m:e>
                      </m:d>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14:m>
                  <m:oMath xmlns:m="http://schemas.openxmlformats.org/officeDocument/2006/math">
                    <m:r>
                      <m:rPr>
                        <m:sty m:val="p"/>
                      </m:rPr>
                      <a:rPr lang="en-US" sz="2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represents the undiversified load duration or delay part of section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o(j). </a:t>
                </a:r>
              </a:p>
              <a:p>
                <a:pPr algn="just">
                  <a:spcBef>
                    <a:spcPts val="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above equation is valid for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m &lt; k ≤ n</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where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represents the number of sections restored simultaneously. </a:t>
                </a:r>
              </a:p>
              <a:p>
                <a:pPr algn="just">
                  <a:spcBef>
                    <a:spcPts val="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For cases where the sections have different α values, the solution becomes complex.</a:t>
                </a:r>
              </a:p>
              <a:p>
                <a:pPr marL="0" indent="0" algn="just">
                  <a:spcBef>
                    <a:spcPts val="60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1187924"/>
                <a:ext cx="8229600" cy="4330226"/>
              </a:xfrm>
              <a:blipFill>
                <a:blip r:embed="rId2"/>
                <a:stretch>
                  <a:fillRect l="-593" t="-1127" r="-1111" b="-211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90</a:t>
            </a:fld>
            <a:endParaRPr lang="en-US" dirty="0"/>
          </a:p>
        </p:txBody>
      </p:sp>
    </p:spTree>
    <p:extLst>
      <p:ext uri="{BB962C8B-B14F-4D97-AF65-F5344CB8AC3E}">
        <p14:creationId xmlns:p14="http://schemas.microsoft.com/office/powerpoint/2010/main" val="21630792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sz="2400" dirty="0"/>
              <a:t>1.5.4 Optimal Operation and Design for Restoration During CLPU</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777872"/>
            <a:ext cx="7972425" cy="5146678"/>
          </a:xfrm>
        </p:spPr>
        <p:txBody>
          <a:bodyPr/>
          <a:lstStyle/>
          <a:p>
            <a:pPr algn="just">
              <a:spcAft>
                <a:spcPts val="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Both the operation and the design of distribution systems are important to effectively address CLPU.</a:t>
            </a:r>
          </a:p>
          <a:p>
            <a:pPr algn="just">
              <a:spcAft>
                <a:spcPts val="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a system with feeders of substantially different loads, proper sequence of sections to restore becomes important to minimize the restoration time. </a:t>
            </a:r>
          </a:p>
          <a:p>
            <a:pPr algn="just">
              <a:spcAft>
                <a:spcPts val="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Thus, an optimal sequence can be determined that requires the least time to restore all of them while meeting all the system constraints. </a:t>
            </a:r>
          </a:p>
          <a:p>
            <a:pPr algn="just">
              <a:spcAft>
                <a:spcPts val="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addition, distribution systems can be designed to handle CLPU conditions while considering transformer loading and voltage drop on feeders.</a:t>
            </a:r>
          </a:p>
          <a:p>
            <a:pPr algn="just">
              <a:spcAft>
                <a:spcPts val="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this section, we give two examples to further explain the concepts.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91</a:t>
            </a:fld>
            <a:endParaRPr lang="en-US"/>
          </a:p>
        </p:txBody>
      </p:sp>
    </p:spTree>
    <p:extLst>
      <p:ext uri="{BB962C8B-B14F-4D97-AF65-F5344CB8AC3E}">
        <p14:creationId xmlns:p14="http://schemas.microsoft.com/office/powerpoint/2010/main" val="42671861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1.5.4.1 Thermally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64921" y="4293524"/>
            <a:ext cx="8222819" cy="1786605"/>
          </a:xfrm>
        </p:spPr>
        <p:txBody>
          <a:bodyPr/>
          <a:lstStyle/>
          <a:p>
            <a:pPr algn="just">
              <a:spcAft>
                <a:spcPts val="0"/>
              </a:spcAft>
              <a:buFont typeface="Arial" panose="020B0604020202020204" pitchFamily="34" charset="0"/>
              <a:buChar char="•"/>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Example: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Thermally limited distribution system (The Figure in the left-hand side)</a:t>
            </a:r>
          </a:p>
          <a:p>
            <a:pPr algn="just">
              <a:spcAft>
                <a:spcPts val="0"/>
              </a:spcAft>
              <a:buFont typeface="Arial" panose="020B0604020202020204" pitchFamily="34" charset="0"/>
              <a:buChar char="•"/>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Assumption: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Feeders are not very long (true for urban areas), voltage drop is not a problem, and thermal limits of the feeders are not considered.</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92</a:t>
            </a:fld>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FFC996-ECB8-4A68-5927-F4A9AD75CFD0}"/>
              </a:ext>
            </a:extLst>
          </p:cNvPr>
          <p:cNvPicPr>
            <a:picLocks noChangeAspect="1"/>
          </p:cNvPicPr>
          <p:nvPr/>
        </p:nvPicPr>
        <p:blipFill>
          <a:blip r:embed="rId2"/>
          <a:stretch>
            <a:fillRect/>
          </a:stretch>
        </p:blipFill>
        <p:spPr>
          <a:xfrm>
            <a:off x="457199" y="862979"/>
            <a:ext cx="3770395" cy="2566021"/>
          </a:xfrm>
          <a:prstGeom prst="rect">
            <a:avLst/>
          </a:prstGeom>
        </p:spPr>
      </p:pic>
      <p:sp>
        <p:nvSpPr>
          <p:cNvPr id="7" name="TextBox 6">
            <a:extLst>
              <a:ext uri="{FF2B5EF4-FFF2-40B4-BE49-F238E27FC236}">
                <a16:creationId xmlns:a16="http://schemas.microsoft.com/office/drawing/2014/main" id="{8CCE2143-EF90-6079-AC0F-32AE81935F2C}"/>
              </a:ext>
            </a:extLst>
          </p:cNvPr>
          <p:cNvSpPr txBox="1"/>
          <p:nvPr/>
        </p:nvSpPr>
        <p:spPr>
          <a:xfrm>
            <a:off x="1047693" y="3611503"/>
            <a:ext cx="30813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pic>
        <p:nvPicPr>
          <p:cNvPr id="9" name="Picture 8">
            <a:extLst>
              <a:ext uri="{FF2B5EF4-FFF2-40B4-BE49-F238E27FC236}">
                <a16:creationId xmlns:a16="http://schemas.microsoft.com/office/drawing/2014/main" id="{5299BAE5-9CBE-0582-AD9E-7A8F4C19F5C7}"/>
              </a:ext>
            </a:extLst>
          </p:cNvPr>
          <p:cNvPicPr>
            <a:picLocks noChangeAspect="1"/>
          </p:cNvPicPr>
          <p:nvPr/>
        </p:nvPicPr>
        <p:blipFill>
          <a:blip r:embed="rId3"/>
          <a:stretch>
            <a:fillRect/>
          </a:stretch>
        </p:blipFill>
        <p:spPr>
          <a:xfrm>
            <a:off x="4372063" y="683680"/>
            <a:ext cx="4661006" cy="3122781"/>
          </a:xfrm>
          <a:prstGeom prst="rect">
            <a:avLst/>
          </a:prstGeom>
        </p:spPr>
      </p:pic>
      <p:sp>
        <p:nvSpPr>
          <p:cNvPr id="10" name="TextBox 9">
            <a:extLst>
              <a:ext uri="{FF2B5EF4-FFF2-40B4-BE49-F238E27FC236}">
                <a16:creationId xmlns:a16="http://schemas.microsoft.com/office/drawing/2014/main" id="{E3BB1AC9-DACD-7564-0213-63489E91CB63}"/>
              </a:ext>
            </a:extLst>
          </p:cNvPr>
          <p:cNvSpPr txBox="1"/>
          <p:nvPr/>
        </p:nvSpPr>
        <p:spPr>
          <a:xfrm>
            <a:off x="4686651" y="3770304"/>
            <a:ext cx="4035103"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Diversified and undiversified loads of sections of the example system.</a:t>
            </a:r>
          </a:p>
        </p:txBody>
      </p:sp>
    </p:spTree>
    <p:extLst>
      <p:ext uri="{BB962C8B-B14F-4D97-AF65-F5344CB8AC3E}">
        <p14:creationId xmlns:p14="http://schemas.microsoft.com/office/powerpoint/2010/main" val="23058494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1.5.4.1 Thermally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64921" y="4293524"/>
            <a:ext cx="8356833" cy="2031076"/>
          </a:xfrm>
        </p:spPr>
        <p:txBody>
          <a:bodyPr/>
          <a:lstStyle/>
          <a:p>
            <a:pPr algn="just">
              <a:spcAft>
                <a:spcPts val="0"/>
              </a:spcAft>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The diversified and undiversified loads of the feeder sections are given in the table.</a:t>
            </a:r>
          </a:p>
          <a:p>
            <a:pPr algn="just">
              <a:spcAft>
                <a:spcPts val="0"/>
              </a:spcAft>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Transformer rating: 30 MVA under forced oil circulation (FOA) conditions</a:t>
            </a:r>
          </a:p>
          <a:p>
            <a:pPr algn="just">
              <a:spcAft>
                <a:spcPts val="0"/>
              </a:spcAft>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Maximum loading allowed during restoration: 45 MVA</a:t>
            </a:r>
          </a:p>
          <a:p>
            <a:pPr algn="just">
              <a:spcAft>
                <a:spcPts val="0"/>
              </a:spcAft>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Delay part in the cold load pickup model for each section: 20 minutes</a:t>
            </a:r>
          </a:p>
          <a:p>
            <a:pPr algn="just">
              <a:spcAft>
                <a:spcPts val="600"/>
              </a:spcAft>
              <a:buFont typeface="Arial" panose="020B0604020202020204" pitchFamily="34" charset="0"/>
              <a:buChar char="•"/>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93</a:t>
            </a:fld>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FFC996-ECB8-4A68-5927-F4A9AD75CFD0}"/>
              </a:ext>
            </a:extLst>
          </p:cNvPr>
          <p:cNvPicPr>
            <a:picLocks noChangeAspect="1"/>
          </p:cNvPicPr>
          <p:nvPr/>
        </p:nvPicPr>
        <p:blipFill>
          <a:blip r:embed="rId2"/>
          <a:stretch>
            <a:fillRect/>
          </a:stretch>
        </p:blipFill>
        <p:spPr>
          <a:xfrm>
            <a:off x="457199" y="862979"/>
            <a:ext cx="3770395" cy="2566021"/>
          </a:xfrm>
          <a:prstGeom prst="rect">
            <a:avLst/>
          </a:prstGeom>
        </p:spPr>
      </p:pic>
      <p:sp>
        <p:nvSpPr>
          <p:cNvPr id="7" name="TextBox 6">
            <a:extLst>
              <a:ext uri="{FF2B5EF4-FFF2-40B4-BE49-F238E27FC236}">
                <a16:creationId xmlns:a16="http://schemas.microsoft.com/office/drawing/2014/main" id="{8CCE2143-EF90-6079-AC0F-32AE81935F2C}"/>
              </a:ext>
            </a:extLst>
          </p:cNvPr>
          <p:cNvSpPr txBox="1"/>
          <p:nvPr/>
        </p:nvSpPr>
        <p:spPr>
          <a:xfrm>
            <a:off x="1047693" y="3611503"/>
            <a:ext cx="30813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pic>
        <p:nvPicPr>
          <p:cNvPr id="9" name="Picture 8">
            <a:extLst>
              <a:ext uri="{FF2B5EF4-FFF2-40B4-BE49-F238E27FC236}">
                <a16:creationId xmlns:a16="http://schemas.microsoft.com/office/drawing/2014/main" id="{5299BAE5-9CBE-0582-AD9E-7A8F4C19F5C7}"/>
              </a:ext>
            </a:extLst>
          </p:cNvPr>
          <p:cNvPicPr>
            <a:picLocks noChangeAspect="1"/>
          </p:cNvPicPr>
          <p:nvPr/>
        </p:nvPicPr>
        <p:blipFill>
          <a:blip r:embed="rId3"/>
          <a:stretch>
            <a:fillRect/>
          </a:stretch>
        </p:blipFill>
        <p:spPr>
          <a:xfrm>
            <a:off x="4372063" y="683680"/>
            <a:ext cx="4661006" cy="3122781"/>
          </a:xfrm>
          <a:prstGeom prst="rect">
            <a:avLst/>
          </a:prstGeom>
        </p:spPr>
      </p:pic>
      <p:sp>
        <p:nvSpPr>
          <p:cNvPr id="10" name="TextBox 9">
            <a:extLst>
              <a:ext uri="{FF2B5EF4-FFF2-40B4-BE49-F238E27FC236}">
                <a16:creationId xmlns:a16="http://schemas.microsoft.com/office/drawing/2014/main" id="{E3BB1AC9-DACD-7564-0213-63489E91CB63}"/>
              </a:ext>
            </a:extLst>
          </p:cNvPr>
          <p:cNvSpPr txBox="1"/>
          <p:nvPr/>
        </p:nvSpPr>
        <p:spPr>
          <a:xfrm>
            <a:off x="4686651" y="3770304"/>
            <a:ext cx="4035103"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Diversified and undiversified loads of sections of the example system.</a:t>
            </a:r>
          </a:p>
        </p:txBody>
      </p:sp>
    </p:spTree>
    <p:extLst>
      <p:ext uri="{BB962C8B-B14F-4D97-AF65-F5344CB8AC3E}">
        <p14:creationId xmlns:p14="http://schemas.microsoft.com/office/powerpoint/2010/main" val="5670174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1.5.4.1 Thermally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64921" y="4475323"/>
            <a:ext cx="8356833" cy="1239681"/>
          </a:xfrm>
        </p:spPr>
        <p:txBody>
          <a:bodyPr/>
          <a:lstStyle/>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results obtained from a search showed that the minimum time needed to complete restoration without violating the transformer loading limit is 83 minutes, and the maximum time is 93 minutes.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94</a:t>
            </a:fld>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FFC996-ECB8-4A68-5927-F4A9AD75CFD0}"/>
              </a:ext>
            </a:extLst>
          </p:cNvPr>
          <p:cNvPicPr>
            <a:picLocks noChangeAspect="1"/>
          </p:cNvPicPr>
          <p:nvPr/>
        </p:nvPicPr>
        <p:blipFill>
          <a:blip r:embed="rId2"/>
          <a:stretch>
            <a:fillRect/>
          </a:stretch>
        </p:blipFill>
        <p:spPr>
          <a:xfrm>
            <a:off x="457199" y="862979"/>
            <a:ext cx="3770395" cy="2566021"/>
          </a:xfrm>
          <a:prstGeom prst="rect">
            <a:avLst/>
          </a:prstGeom>
        </p:spPr>
      </p:pic>
      <p:sp>
        <p:nvSpPr>
          <p:cNvPr id="7" name="TextBox 6">
            <a:extLst>
              <a:ext uri="{FF2B5EF4-FFF2-40B4-BE49-F238E27FC236}">
                <a16:creationId xmlns:a16="http://schemas.microsoft.com/office/drawing/2014/main" id="{8CCE2143-EF90-6079-AC0F-32AE81935F2C}"/>
              </a:ext>
            </a:extLst>
          </p:cNvPr>
          <p:cNvSpPr txBox="1"/>
          <p:nvPr/>
        </p:nvSpPr>
        <p:spPr>
          <a:xfrm>
            <a:off x="1047693" y="3611503"/>
            <a:ext cx="30813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pic>
        <p:nvPicPr>
          <p:cNvPr id="9" name="Picture 8">
            <a:extLst>
              <a:ext uri="{FF2B5EF4-FFF2-40B4-BE49-F238E27FC236}">
                <a16:creationId xmlns:a16="http://schemas.microsoft.com/office/drawing/2014/main" id="{5299BAE5-9CBE-0582-AD9E-7A8F4C19F5C7}"/>
              </a:ext>
            </a:extLst>
          </p:cNvPr>
          <p:cNvPicPr>
            <a:picLocks noChangeAspect="1"/>
          </p:cNvPicPr>
          <p:nvPr/>
        </p:nvPicPr>
        <p:blipFill>
          <a:blip r:embed="rId3"/>
          <a:stretch>
            <a:fillRect/>
          </a:stretch>
        </p:blipFill>
        <p:spPr>
          <a:xfrm>
            <a:off x="4372063" y="683680"/>
            <a:ext cx="4661006" cy="3122781"/>
          </a:xfrm>
          <a:prstGeom prst="rect">
            <a:avLst/>
          </a:prstGeom>
        </p:spPr>
      </p:pic>
      <p:sp>
        <p:nvSpPr>
          <p:cNvPr id="10" name="TextBox 9">
            <a:extLst>
              <a:ext uri="{FF2B5EF4-FFF2-40B4-BE49-F238E27FC236}">
                <a16:creationId xmlns:a16="http://schemas.microsoft.com/office/drawing/2014/main" id="{E3BB1AC9-DACD-7564-0213-63489E91CB63}"/>
              </a:ext>
            </a:extLst>
          </p:cNvPr>
          <p:cNvSpPr txBox="1"/>
          <p:nvPr/>
        </p:nvSpPr>
        <p:spPr>
          <a:xfrm>
            <a:off x="4686651" y="3770304"/>
            <a:ext cx="4035103"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Diversified and undiversified loads of sections of the example system.</a:t>
            </a:r>
          </a:p>
        </p:txBody>
      </p:sp>
    </p:spTree>
    <p:extLst>
      <p:ext uri="{BB962C8B-B14F-4D97-AF65-F5344CB8AC3E}">
        <p14:creationId xmlns:p14="http://schemas.microsoft.com/office/powerpoint/2010/main" val="31107084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1.5.4.1 Thermally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199" y="4293524"/>
            <a:ext cx="8356833" cy="1239681"/>
          </a:xfrm>
        </p:spPr>
        <p:txBody>
          <a:bodyPr/>
          <a:lstStyle/>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Order of restoration of sections for minimum time: 10, 11, 12, 7, 8, 9, 1, 4, 5, 6, 2, 3</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another case, change in maximum loading on the transformer (reduced to 36 MVA) which changed the maximum and minimum time for restoration.</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New maximum time needed for restoration: 195 minutes</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New minimum time needed for restoration: 168 minutes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95</a:t>
            </a:fld>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FFC996-ECB8-4A68-5927-F4A9AD75CFD0}"/>
              </a:ext>
            </a:extLst>
          </p:cNvPr>
          <p:cNvPicPr>
            <a:picLocks noChangeAspect="1"/>
          </p:cNvPicPr>
          <p:nvPr/>
        </p:nvPicPr>
        <p:blipFill>
          <a:blip r:embed="rId2"/>
          <a:stretch>
            <a:fillRect/>
          </a:stretch>
        </p:blipFill>
        <p:spPr>
          <a:xfrm>
            <a:off x="457199" y="862979"/>
            <a:ext cx="3770395" cy="2566021"/>
          </a:xfrm>
          <a:prstGeom prst="rect">
            <a:avLst/>
          </a:prstGeom>
        </p:spPr>
      </p:pic>
      <p:sp>
        <p:nvSpPr>
          <p:cNvPr id="7" name="TextBox 6">
            <a:extLst>
              <a:ext uri="{FF2B5EF4-FFF2-40B4-BE49-F238E27FC236}">
                <a16:creationId xmlns:a16="http://schemas.microsoft.com/office/drawing/2014/main" id="{8CCE2143-EF90-6079-AC0F-32AE81935F2C}"/>
              </a:ext>
            </a:extLst>
          </p:cNvPr>
          <p:cNvSpPr txBox="1"/>
          <p:nvPr/>
        </p:nvSpPr>
        <p:spPr>
          <a:xfrm>
            <a:off x="1047693" y="3611503"/>
            <a:ext cx="30813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pic>
        <p:nvPicPr>
          <p:cNvPr id="9" name="Picture 8">
            <a:extLst>
              <a:ext uri="{FF2B5EF4-FFF2-40B4-BE49-F238E27FC236}">
                <a16:creationId xmlns:a16="http://schemas.microsoft.com/office/drawing/2014/main" id="{5299BAE5-9CBE-0582-AD9E-7A8F4C19F5C7}"/>
              </a:ext>
            </a:extLst>
          </p:cNvPr>
          <p:cNvPicPr>
            <a:picLocks noChangeAspect="1"/>
          </p:cNvPicPr>
          <p:nvPr/>
        </p:nvPicPr>
        <p:blipFill>
          <a:blip r:embed="rId3"/>
          <a:stretch>
            <a:fillRect/>
          </a:stretch>
        </p:blipFill>
        <p:spPr>
          <a:xfrm>
            <a:off x="4372063" y="683680"/>
            <a:ext cx="4661006" cy="3122781"/>
          </a:xfrm>
          <a:prstGeom prst="rect">
            <a:avLst/>
          </a:prstGeom>
        </p:spPr>
      </p:pic>
      <p:sp>
        <p:nvSpPr>
          <p:cNvPr id="10" name="TextBox 9">
            <a:extLst>
              <a:ext uri="{FF2B5EF4-FFF2-40B4-BE49-F238E27FC236}">
                <a16:creationId xmlns:a16="http://schemas.microsoft.com/office/drawing/2014/main" id="{E3BB1AC9-DACD-7564-0213-63489E91CB63}"/>
              </a:ext>
            </a:extLst>
          </p:cNvPr>
          <p:cNvSpPr txBox="1"/>
          <p:nvPr/>
        </p:nvSpPr>
        <p:spPr>
          <a:xfrm>
            <a:off x="4686651" y="3770304"/>
            <a:ext cx="4035103"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Diversified and undiversified loads of sections of the example system.</a:t>
            </a:r>
          </a:p>
        </p:txBody>
      </p:sp>
    </p:spTree>
    <p:extLst>
      <p:ext uri="{BB962C8B-B14F-4D97-AF65-F5344CB8AC3E}">
        <p14:creationId xmlns:p14="http://schemas.microsoft.com/office/powerpoint/2010/main" val="9150370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1.5.4.1 Thermally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199" y="4657885"/>
            <a:ext cx="8356833" cy="1239681"/>
          </a:xfrm>
        </p:spPr>
        <p:txBody>
          <a:bodyPr/>
          <a:lstStyle/>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Updated order of restoration of sections for minimum time: 10, 7, 8, 9, 4, 11, 1, 5, 12, 6, 2, 3</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96</a:t>
            </a:fld>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FFC996-ECB8-4A68-5927-F4A9AD75CFD0}"/>
              </a:ext>
            </a:extLst>
          </p:cNvPr>
          <p:cNvPicPr>
            <a:picLocks noChangeAspect="1"/>
          </p:cNvPicPr>
          <p:nvPr/>
        </p:nvPicPr>
        <p:blipFill>
          <a:blip r:embed="rId2"/>
          <a:stretch>
            <a:fillRect/>
          </a:stretch>
        </p:blipFill>
        <p:spPr>
          <a:xfrm>
            <a:off x="457199" y="862979"/>
            <a:ext cx="3770395" cy="2566021"/>
          </a:xfrm>
          <a:prstGeom prst="rect">
            <a:avLst/>
          </a:prstGeom>
        </p:spPr>
      </p:pic>
      <p:sp>
        <p:nvSpPr>
          <p:cNvPr id="7" name="TextBox 6">
            <a:extLst>
              <a:ext uri="{FF2B5EF4-FFF2-40B4-BE49-F238E27FC236}">
                <a16:creationId xmlns:a16="http://schemas.microsoft.com/office/drawing/2014/main" id="{8CCE2143-EF90-6079-AC0F-32AE81935F2C}"/>
              </a:ext>
            </a:extLst>
          </p:cNvPr>
          <p:cNvSpPr txBox="1"/>
          <p:nvPr/>
        </p:nvSpPr>
        <p:spPr>
          <a:xfrm>
            <a:off x="1047693" y="3611503"/>
            <a:ext cx="30813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pic>
        <p:nvPicPr>
          <p:cNvPr id="9" name="Picture 8">
            <a:extLst>
              <a:ext uri="{FF2B5EF4-FFF2-40B4-BE49-F238E27FC236}">
                <a16:creationId xmlns:a16="http://schemas.microsoft.com/office/drawing/2014/main" id="{5299BAE5-9CBE-0582-AD9E-7A8F4C19F5C7}"/>
              </a:ext>
            </a:extLst>
          </p:cNvPr>
          <p:cNvPicPr>
            <a:picLocks noChangeAspect="1"/>
          </p:cNvPicPr>
          <p:nvPr/>
        </p:nvPicPr>
        <p:blipFill>
          <a:blip r:embed="rId3"/>
          <a:stretch>
            <a:fillRect/>
          </a:stretch>
        </p:blipFill>
        <p:spPr>
          <a:xfrm>
            <a:off x="4372063" y="683680"/>
            <a:ext cx="4661006" cy="3122781"/>
          </a:xfrm>
          <a:prstGeom prst="rect">
            <a:avLst/>
          </a:prstGeom>
        </p:spPr>
      </p:pic>
      <p:sp>
        <p:nvSpPr>
          <p:cNvPr id="10" name="TextBox 9">
            <a:extLst>
              <a:ext uri="{FF2B5EF4-FFF2-40B4-BE49-F238E27FC236}">
                <a16:creationId xmlns:a16="http://schemas.microsoft.com/office/drawing/2014/main" id="{E3BB1AC9-DACD-7564-0213-63489E91CB63}"/>
              </a:ext>
            </a:extLst>
          </p:cNvPr>
          <p:cNvSpPr txBox="1"/>
          <p:nvPr/>
        </p:nvSpPr>
        <p:spPr>
          <a:xfrm>
            <a:off x="4686651" y="3770304"/>
            <a:ext cx="4035103"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Diversified and undiversified loads of sections of the example system.</a:t>
            </a:r>
          </a:p>
        </p:txBody>
      </p:sp>
    </p:spTree>
    <p:extLst>
      <p:ext uri="{BB962C8B-B14F-4D97-AF65-F5344CB8AC3E}">
        <p14:creationId xmlns:p14="http://schemas.microsoft.com/office/powerpoint/2010/main" val="7020089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1.5.4.2 Voltage Drop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15976" y="777871"/>
            <a:ext cx="3985660" cy="5446126"/>
          </a:xfrm>
        </p:spPr>
        <p:txBody>
          <a:bodyPr/>
          <a:lstStyle/>
          <a:p>
            <a:pPr algn="just">
              <a:spcAft>
                <a:spcPts val="1200"/>
              </a:spcAft>
              <a:buFont typeface="Arial" panose="020B0604020202020204" pitchFamily="34" charset="0"/>
              <a:buChar char="•"/>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Example: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Semiurban system with long lines and significant voltage drops during restoration due to CLPU.</a:t>
            </a:r>
          </a:p>
          <a:p>
            <a:pPr algn="just">
              <a:spcAft>
                <a:spcPts val="1200"/>
              </a:spcAft>
              <a:buFont typeface="Arial" panose="020B0604020202020204" pitchFamily="34" charset="0"/>
              <a:buChar char="•"/>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Focus: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Finding optimal switch locations based on voltage drop</a:t>
            </a:r>
          </a:p>
          <a:p>
            <a:pPr marL="0" indent="0" algn="just">
              <a:spcAft>
                <a:spcPts val="1200"/>
              </a:spcAft>
              <a:buNone/>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System characteristics:</a:t>
            </a:r>
          </a:p>
          <a:p>
            <a:pPr algn="just">
              <a:spcAft>
                <a:spcPts val="1200"/>
              </a:spcAft>
              <a:buFont typeface="Arial" panose="020B0604020202020204" pitchFamily="34" charset="0"/>
              <a:buChar char="•"/>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Service area: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Triangular shape with uniform load density</a:t>
            </a:r>
          </a:p>
          <a:p>
            <a:pPr algn="just">
              <a:spcAft>
                <a:spcPts val="1200"/>
              </a:spcAft>
              <a:buFont typeface="Arial" panose="020B0604020202020204" pitchFamily="34" charset="0"/>
              <a:buChar char="•"/>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Main feeder: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Three different conductor sizes, largest near the substation, tapering off away from the substation along with load reduction</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97</a:t>
            </a:fld>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CCE2143-EF90-6079-AC0F-32AE81935F2C}"/>
              </a:ext>
            </a:extLst>
          </p:cNvPr>
          <p:cNvSpPr txBox="1"/>
          <p:nvPr/>
        </p:nvSpPr>
        <p:spPr>
          <a:xfrm>
            <a:off x="4672668" y="3085364"/>
            <a:ext cx="3509400"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Input Data for the voltage drop limited distribution systems</a:t>
            </a:r>
          </a:p>
        </p:txBody>
      </p:sp>
      <p:sp>
        <p:nvSpPr>
          <p:cNvPr id="10" name="TextBox 9">
            <a:extLst>
              <a:ext uri="{FF2B5EF4-FFF2-40B4-BE49-F238E27FC236}">
                <a16:creationId xmlns:a16="http://schemas.microsoft.com/office/drawing/2014/main" id="{E3BB1AC9-DACD-7564-0213-63489E91CB63}"/>
              </a:ext>
            </a:extLst>
          </p:cNvPr>
          <p:cNvSpPr txBox="1"/>
          <p:nvPr/>
        </p:nvSpPr>
        <p:spPr>
          <a:xfrm>
            <a:off x="4262327" y="5143298"/>
            <a:ext cx="451811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Results for the voltage drop limited distribution systems</a:t>
            </a:r>
          </a:p>
        </p:txBody>
      </p:sp>
      <p:graphicFrame>
        <p:nvGraphicFramePr>
          <p:cNvPr id="4" name="Table 5">
            <a:extLst>
              <a:ext uri="{FF2B5EF4-FFF2-40B4-BE49-F238E27FC236}">
                <a16:creationId xmlns:a16="http://schemas.microsoft.com/office/drawing/2014/main" id="{5DE7F0DB-A3BD-4605-8E94-269BA7FCB9D3}"/>
              </a:ext>
            </a:extLst>
          </p:cNvPr>
          <p:cNvGraphicFramePr>
            <a:graphicFrameLocks noGrp="1"/>
          </p:cNvGraphicFramePr>
          <p:nvPr>
            <p:extLst>
              <p:ext uri="{D42A27DB-BD31-4B8C-83A1-F6EECF244321}">
                <p14:modId xmlns:p14="http://schemas.microsoft.com/office/powerpoint/2010/main" val="2477869139"/>
              </p:ext>
            </p:extLst>
          </p:nvPr>
        </p:nvGraphicFramePr>
        <p:xfrm>
          <a:off x="4572000" y="876805"/>
          <a:ext cx="4129742" cy="2194560"/>
        </p:xfrm>
        <a:graphic>
          <a:graphicData uri="http://schemas.openxmlformats.org/drawingml/2006/table">
            <a:tbl>
              <a:tblPr firstRow="1" bandRow="1">
                <a:tableStyleId>{5C22544A-7EE6-4342-B048-85BDC9FD1C3A}</a:tableStyleId>
              </a:tblPr>
              <a:tblGrid>
                <a:gridCol w="2064871">
                  <a:extLst>
                    <a:ext uri="{9D8B030D-6E8A-4147-A177-3AD203B41FA5}">
                      <a16:colId xmlns:a16="http://schemas.microsoft.com/office/drawing/2014/main" val="1116589598"/>
                    </a:ext>
                  </a:extLst>
                </a:gridCol>
                <a:gridCol w="2064871">
                  <a:extLst>
                    <a:ext uri="{9D8B030D-6E8A-4147-A177-3AD203B41FA5}">
                      <a16:colId xmlns:a16="http://schemas.microsoft.com/office/drawing/2014/main" val="2389200586"/>
                    </a:ext>
                  </a:extLst>
                </a:gridCol>
              </a:tblGrid>
              <a:tr h="249340">
                <a:tc>
                  <a:txBody>
                    <a:bodyPr/>
                    <a:lstStyle/>
                    <a:p>
                      <a:r>
                        <a:rPr lang="en-US" sz="1200" b="0" dirty="0">
                          <a:solidFill>
                            <a:schemeClr val="tx1"/>
                          </a:solidFill>
                        </a:rPr>
                        <a:t>Voltage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12.47 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5963520"/>
                  </a:ext>
                </a:extLst>
              </a:tr>
              <a:tr h="249340">
                <a:tc>
                  <a:txBody>
                    <a:bodyPr/>
                    <a:lstStyle/>
                    <a:p>
                      <a:r>
                        <a:rPr lang="en-US" sz="1200" b="0" dirty="0">
                          <a:solidFill>
                            <a:schemeClr val="tx1"/>
                          </a:solidFill>
                        </a:rPr>
                        <a:t>Service area per feeder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2 sq-miles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77092"/>
                  </a:ext>
                </a:extLst>
              </a:tr>
              <a:tr h="249340">
                <a:tc>
                  <a:txBody>
                    <a:bodyPr/>
                    <a:lstStyle/>
                    <a:p>
                      <a:r>
                        <a:rPr lang="en-US" sz="1200" b="0" dirty="0">
                          <a:solidFill>
                            <a:schemeClr val="tx1"/>
                          </a:solidFill>
                        </a:rPr>
                        <a:t>Load density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3.61 MVA/sq-miles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734388"/>
                  </a:ext>
                </a:extLst>
              </a:tr>
              <a:tr h="249340">
                <a:tc>
                  <a:txBody>
                    <a:bodyPr/>
                    <a:lstStyle/>
                    <a:p>
                      <a:r>
                        <a:rPr lang="en-US" sz="1200" b="0" dirty="0">
                          <a:solidFill>
                            <a:schemeClr val="tx1"/>
                          </a:solidFill>
                        </a:rPr>
                        <a:t>Substation spacing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4.56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431341"/>
                  </a:ext>
                </a:extLst>
              </a:tr>
              <a:tr h="249340">
                <a:tc>
                  <a:txBody>
                    <a:bodyPr/>
                    <a:lstStyle/>
                    <a:p>
                      <a:r>
                        <a:rPr lang="en-US" sz="1200" b="0" dirty="0">
                          <a:solidFill>
                            <a:schemeClr val="tx1"/>
                          </a:solidFill>
                        </a:rPr>
                        <a:t>Main feeder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3.4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0507370"/>
                  </a:ext>
                </a:extLst>
              </a:tr>
              <a:tr h="249340">
                <a:tc>
                  <a:txBody>
                    <a:bodyPr/>
                    <a:lstStyle/>
                    <a:p>
                      <a:r>
                        <a:rPr lang="en-US" sz="1200" b="0" dirty="0">
                          <a:solidFill>
                            <a:schemeClr val="tx1"/>
                          </a:solidFill>
                        </a:rPr>
                        <a:t>Feeders per transformer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4935848"/>
                  </a:ext>
                </a:extLst>
              </a:tr>
              <a:tr h="249340">
                <a:tc>
                  <a:txBody>
                    <a:bodyPr/>
                    <a:lstStyle/>
                    <a:p>
                      <a:r>
                        <a:rPr lang="en-US" sz="1200" b="0" dirty="0">
                          <a:solidFill>
                            <a:schemeClr val="tx1"/>
                          </a:solidFill>
                        </a:rPr>
                        <a:t>Conductors used for feeders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636 </a:t>
                      </a:r>
                      <a:r>
                        <a:rPr lang="en-US" sz="1200" b="0" dirty="0" err="1">
                          <a:solidFill>
                            <a:schemeClr val="tx1"/>
                          </a:solidFill>
                        </a:rPr>
                        <a:t>kcmil</a:t>
                      </a:r>
                      <a:r>
                        <a:rPr lang="en-US" sz="1200" b="0" dirty="0">
                          <a:solidFill>
                            <a:schemeClr val="tx1"/>
                          </a:solidFill>
                        </a:rPr>
                        <a:t> 4/0, and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796249"/>
                  </a:ext>
                </a:extLst>
              </a:tr>
              <a:tr h="249340">
                <a:tc>
                  <a:txBody>
                    <a:bodyPr/>
                    <a:lstStyle/>
                    <a:p>
                      <a:r>
                        <a:rPr lang="en-US" sz="1200" b="0" dirty="0">
                          <a:solidFill>
                            <a:schemeClr val="tx1"/>
                          </a:solidFill>
                        </a:rPr>
                        <a:t>Frequency of CLPU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0.2/</a:t>
                      </a:r>
                      <a:r>
                        <a:rPr lang="en-US" sz="1200" b="0" dirty="0" err="1">
                          <a:solidFill>
                            <a:schemeClr val="tx1"/>
                          </a:solidFill>
                        </a:rPr>
                        <a:t>yr</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1435770"/>
                  </a:ext>
                </a:extLst>
              </a:tr>
            </a:tbl>
          </a:graphicData>
        </a:graphic>
      </p:graphicFrame>
      <p:graphicFrame>
        <p:nvGraphicFramePr>
          <p:cNvPr id="12" name="Table 5">
            <a:extLst>
              <a:ext uri="{FF2B5EF4-FFF2-40B4-BE49-F238E27FC236}">
                <a16:creationId xmlns:a16="http://schemas.microsoft.com/office/drawing/2014/main" id="{CA75102D-629E-49CF-9CDE-7FD1CCE25E68}"/>
              </a:ext>
            </a:extLst>
          </p:cNvPr>
          <p:cNvGraphicFramePr>
            <a:graphicFrameLocks noGrp="1"/>
          </p:cNvGraphicFramePr>
          <p:nvPr>
            <p:extLst>
              <p:ext uri="{D42A27DB-BD31-4B8C-83A1-F6EECF244321}">
                <p14:modId xmlns:p14="http://schemas.microsoft.com/office/powerpoint/2010/main" val="3072522626"/>
              </p:ext>
            </p:extLst>
          </p:nvPr>
        </p:nvGraphicFramePr>
        <p:xfrm>
          <a:off x="4608491" y="3786636"/>
          <a:ext cx="4267200" cy="1295400"/>
        </p:xfrm>
        <a:graphic>
          <a:graphicData uri="http://schemas.openxmlformats.org/drawingml/2006/table">
            <a:tbl>
              <a:tblPr firstRow="1" bandRow="1">
                <a:tableStyleId>{5C22544A-7EE6-4342-B048-85BDC9FD1C3A}</a:tableStyleId>
              </a:tblPr>
              <a:tblGrid>
                <a:gridCol w="3501483">
                  <a:extLst>
                    <a:ext uri="{9D8B030D-6E8A-4147-A177-3AD203B41FA5}">
                      <a16:colId xmlns:a16="http://schemas.microsoft.com/office/drawing/2014/main" val="3587900454"/>
                    </a:ext>
                  </a:extLst>
                </a:gridCol>
                <a:gridCol w="765717">
                  <a:extLst>
                    <a:ext uri="{9D8B030D-6E8A-4147-A177-3AD203B41FA5}">
                      <a16:colId xmlns:a16="http://schemas.microsoft.com/office/drawing/2014/main" val="1865100692"/>
                    </a:ext>
                  </a:extLst>
                </a:gridCol>
              </a:tblGrid>
              <a:tr h="251650">
                <a:tc>
                  <a:txBody>
                    <a:bodyPr/>
                    <a:lstStyle/>
                    <a:p>
                      <a:pPr marL="0" algn="l" defTabSz="457189" rtl="0" eaLnBrk="1" latinLnBrk="0" hangingPunct="1"/>
                      <a:r>
                        <a:rPr lang="en-US" sz="1100" b="0" dirty="0">
                          <a:solidFill>
                            <a:schemeClr val="tx1"/>
                          </a:solidFill>
                        </a:rPr>
                        <a:t>Transformer capacity</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b="0" dirty="0">
                          <a:solidFill>
                            <a:schemeClr val="tx1"/>
                          </a:solidFill>
                        </a:rPr>
                        <a:t>30 MVA</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674298"/>
                  </a:ext>
                </a:extLst>
              </a:tr>
              <a:tr h="251650">
                <a:tc>
                  <a:txBody>
                    <a:bodyPr/>
                    <a:lstStyle/>
                    <a:p>
                      <a:pPr marL="0" algn="l" defTabSz="457189" rtl="0" eaLnBrk="1" latinLnBrk="0" hangingPunct="1"/>
                      <a:r>
                        <a:rPr lang="en-US" sz="1100" b="0" dirty="0">
                          <a:solidFill>
                            <a:schemeClr val="tx1"/>
                          </a:solidFill>
                        </a:rPr>
                        <a:t>Distance of the first switch from the substation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1.86 miles</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9809373"/>
                  </a:ext>
                </a:extLst>
              </a:tr>
              <a:tr h="251650">
                <a:tc>
                  <a:txBody>
                    <a:bodyPr/>
                    <a:lstStyle/>
                    <a:p>
                      <a:pPr marL="0" algn="l" defTabSz="457189" rtl="0" eaLnBrk="1" latinLnBrk="0" hangingPunct="1"/>
                      <a:r>
                        <a:rPr lang="en-US" sz="1100" b="0" dirty="0">
                          <a:solidFill>
                            <a:schemeClr val="tx1"/>
                          </a:solidFill>
                        </a:rPr>
                        <a:t>Distance of the second switch from the substation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2.12 miles</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261385"/>
                  </a:ext>
                </a:extLst>
              </a:tr>
              <a:tr h="251650">
                <a:tc>
                  <a:txBody>
                    <a:bodyPr/>
                    <a:lstStyle/>
                    <a:p>
                      <a:pPr marL="0" algn="l" defTabSz="457189" rtl="0" eaLnBrk="1" latinLnBrk="0" hangingPunct="1"/>
                      <a:r>
                        <a:rPr lang="en-US" sz="1100" b="0" dirty="0">
                          <a:solidFill>
                            <a:schemeClr val="tx1"/>
                          </a:solidFill>
                        </a:rPr>
                        <a:t>Restoration time of the first switch</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30 min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4301601"/>
                  </a:ext>
                </a:extLst>
              </a:tr>
              <a:tr h="251650">
                <a:tc>
                  <a:txBody>
                    <a:bodyPr/>
                    <a:lstStyle/>
                    <a:p>
                      <a:pPr marL="0" algn="l" defTabSz="457189" rtl="0" eaLnBrk="1" latinLnBrk="0" hangingPunct="1"/>
                      <a:r>
                        <a:rPr lang="en-US" sz="1100" b="0" dirty="0">
                          <a:solidFill>
                            <a:schemeClr val="tx1"/>
                          </a:solidFill>
                        </a:rPr>
                        <a:t>Restoration time of the second switch</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59.29 min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296584"/>
                  </a:ext>
                </a:extLst>
              </a:tr>
            </a:tbl>
          </a:graphicData>
        </a:graphic>
      </p:graphicFrame>
    </p:spTree>
    <p:extLst>
      <p:ext uri="{BB962C8B-B14F-4D97-AF65-F5344CB8AC3E}">
        <p14:creationId xmlns:p14="http://schemas.microsoft.com/office/powerpoint/2010/main" val="703376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1.5.4.2 Voltage Drop Limited System</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98</a:t>
            </a:fld>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CCE2143-EF90-6079-AC0F-32AE81935F2C}"/>
              </a:ext>
            </a:extLst>
          </p:cNvPr>
          <p:cNvSpPr txBox="1"/>
          <p:nvPr/>
        </p:nvSpPr>
        <p:spPr>
          <a:xfrm>
            <a:off x="4672668" y="3085364"/>
            <a:ext cx="3509400"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Input Data for the voltage drop limited distribution systems</a:t>
            </a:r>
          </a:p>
        </p:txBody>
      </p:sp>
      <p:sp>
        <p:nvSpPr>
          <p:cNvPr id="10" name="TextBox 9">
            <a:extLst>
              <a:ext uri="{FF2B5EF4-FFF2-40B4-BE49-F238E27FC236}">
                <a16:creationId xmlns:a16="http://schemas.microsoft.com/office/drawing/2014/main" id="{E3BB1AC9-DACD-7564-0213-63489E91CB63}"/>
              </a:ext>
            </a:extLst>
          </p:cNvPr>
          <p:cNvSpPr txBox="1"/>
          <p:nvPr/>
        </p:nvSpPr>
        <p:spPr>
          <a:xfrm>
            <a:off x="4262327" y="5143298"/>
            <a:ext cx="451811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Results for the voltage drop limited distribution systems</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268309" y="777871"/>
            <a:ext cx="4208441" cy="5165729"/>
          </a:xfrm>
        </p:spPr>
        <p:txBody>
          <a:bodyPr/>
          <a:lstStyle/>
          <a:p>
            <a:pPr algn="just">
              <a:spcAft>
                <a:spcPts val="1200"/>
              </a:spcAft>
              <a:buFont typeface="Arial" panose="020B0604020202020204" pitchFamily="34" charset="0"/>
              <a:buChar char="•"/>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All feeders: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Identical with undiversified load equal to four times the diversified load</a:t>
            </a:r>
          </a:p>
          <a:p>
            <a:pPr algn="just">
              <a:spcAft>
                <a:spcPts val="1200"/>
              </a:spcAft>
              <a:buFont typeface="Arial" panose="020B0604020202020204" pitchFamily="34" charset="0"/>
              <a:buChar char="•"/>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Study duration: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30 years for cost calculations</a:t>
            </a:r>
          </a:p>
          <a:p>
            <a:pPr marL="0" indent="0" algn="just">
              <a:spcAft>
                <a:spcPts val="1200"/>
              </a:spcAft>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Summary of results in bottom right Table. :</a:t>
            </a:r>
          </a:p>
          <a:p>
            <a:pPr algn="just">
              <a:spcAft>
                <a:spcPts val="1200"/>
              </a:spcAft>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Provides information on optimal switch locations and corresponding voltage drop values</a:t>
            </a:r>
          </a:p>
          <a:p>
            <a:pPr algn="just">
              <a:spcAft>
                <a:spcPts val="1200"/>
              </a:spcAft>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Helps in determining the best places to locate switches for effective restoration in the semiurban system.</a:t>
            </a:r>
          </a:p>
        </p:txBody>
      </p:sp>
      <p:graphicFrame>
        <p:nvGraphicFramePr>
          <p:cNvPr id="9" name="Table 5">
            <a:extLst>
              <a:ext uri="{FF2B5EF4-FFF2-40B4-BE49-F238E27FC236}">
                <a16:creationId xmlns:a16="http://schemas.microsoft.com/office/drawing/2014/main" id="{484EA0CC-7DA1-41A7-A9AB-603B3871C3A6}"/>
              </a:ext>
            </a:extLst>
          </p:cNvPr>
          <p:cNvGraphicFramePr>
            <a:graphicFrameLocks noGrp="1"/>
          </p:cNvGraphicFramePr>
          <p:nvPr>
            <p:extLst>
              <p:ext uri="{D42A27DB-BD31-4B8C-83A1-F6EECF244321}">
                <p14:modId xmlns:p14="http://schemas.microsoft.com/office/powerpoint/2010/main" val="3484935653"/>
              </p:ext>
            </p:extLst>
          </p:nvPr>
        </p:nvGraphicFramePr>
        <p:xfrm>
          <a:off x="4572000" y="876805"/>
          <a:ext cx="4129742" cy="2194560"/>
        </p:xfrm>
        <a:graphic>
          <a:graphicData uri="http://schemas.openxmlformats.org/drawingml/2006/table">
            <a:tbl>
              <a:tblPr firstRow="1" bandRow="1">
                <a:tableStyleId>{5C22544A-7EE6-4342-B048-85BDC9FD1C3A}</a:tableStyleId>
              </a:tblPr>
              <a:tblGrid>
                <a:gridCol w="2064871">
                  <a:extLst>
                    <a:ext uri="{9D8B030D-6E8A-4147-A177-3AD203B41FA5}">
                      <a16:colId xmlns:a16="http://schemas.microsoft.com/office/drawing/2014/main" val="1116589598"/>
                    </a:ext>
                  </a:extLst>
                </a:gridCol>
                <a:gridCol w="2064871">
                  <a:extLst>
                    <a:ext uri="{9D8B030D-6E8A-4147-A177-3AD203B41FA5}">
                      <a16:colId xmlns:a16="http://schemas.microsoft.com/office/drawing/2014/main" val="2389200586"/>
                    </a:ext>
                  </a:extLst>
                </a:gridCol>
              </a:tblGrid>
              <a:tr h="249340">
                <a:tc>
                  <a:txBody>
                    <a:bodyPr/>
                    <a:lstStyle/>
                    <a:p>
                      <a:r>
                        <a:rPr lang="en-US" sz="1200" b="0" dirty="0">
                          <a:solidFill>
                            <a:schemeClr val="tx1"/>
                          </a:solidFill>
                        </a:rPr>
                        <a:t>Voltage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12.47 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5963520"/>
                  </a:ext>
                </a:extLst>
              </a:tr>
              <a:tr h="249340">
                <a:tc>
                  <a:txBody>
                    <a:bodyPr/>
                    <a:lstStyle/>
                    <a:p>
                      <a:r>
                        <a:rPr lang="en-US" sz="1200" b="0" dirty="0">
                          <a:solidFill>
                            <a:schemeClr val="tx1"/>
                          </a:solidFill>
                        </a:rPr>
                        <a:t>Service area per feeder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2 sq-miles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77092"/>
                  </a:ext>
                </a:extLst>
              </a:tr>
              <a:tr h="249340">
                <a:tc>
                  <a:txBody>
                    <a:bodyPr/>
                    <a:lstStyle/>
                    <a:p>
                      <a:r>
                        <a:rPr lang="en-US" sz="1200" b="0" dirty="0">
                          <a:solidFill>
                            <a:schemeClr val="tx1"/>
                          </a:solidFill>
                        </a:rPr>
                        <a:t>Load density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3.61 MVA/sq-miles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734388"/>
                  </a:ext>
                </a:extLst>
              </a:tr>
              <a:tr h="249340">
                <a:tc>
                  <a:txBody>
                    <a:bodyPr/>
                    <a:lstStyle/>
                    <a:p>
                      <a:r>
                        <a:rPr lang="en-US" sz="1200" b="0" dirty="0">
                          <a:solidFill>
                            <a:schemeClr val="tx1"/>
                          </a:solidFill>
                        </a:rPr>
                        <a:t>Substation spacing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4.56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431341"/>
                  </a:ext>
                </a:extLst>
              </a:tr>
              <a:tr h="249340">
                <a:tc>
                  <a:txBody>
                    <a:bodyPr/>
                    <a:lstStyle/>
                    <a:p>
                      <a:r>
                        <a:rPr lang="en-US" sz="1200" b="0" dirty="0">
                          <a:solidFill>
                            <a:schemeClr val="tx1"/>
                          </a:solidFill>
                        </a:rPr>
                        <a:t>Main feeder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3.4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0507370"/>
                  </a:ext>
                </a:extLst>
              </a:tr>
              <a:tr h="249340">
                <a:tc>
                  <a:txBody>
                    <a:bodyPr/>
                    <a:lstStyle/>
                    <a:p>
                      <a:r>
                        <a:rPr lang="en-US" sz="1200" b="0" dirty="0">
                          <a:solidFill>
                            <a:schemeClr val="tx1"/>
                          </a:solidFill>
                        </a:rPr>
                        <a:t>Feeders per transformer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4935848"/>
                  </a:ext>
                </a:extLst>
              </a:tr>
              <a:tr h="249340">
                <a:tc>
                  <a:txBody>
                    <a:bodyPr/>
                    <a:lstStyle/>
                    <a:p>
                      <a:r>
                        <a:rPr lang="en-US" sz="1200" b="0" dirty="0">
                          <a:solidFill>
                            <a:schemeClr val="tx1"/>
                          </a:solidFill>
                        </a:rPr>
                        <a:t>Conductors used for feeders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636 </a:t>
                      </a:r>
                      <a:r>
                        <a:rPr lang="en-US" sz="1200" b="0" dirty="0" err="1">
                          <a:solidFill>
                            <a:schemeClr val="tx1"/>
                          </a:solidFill>
                        </a:rPr>
                        <a:t>kcmil</a:t>
                      </a:r>
                      <a:r>
                        <a:rPr lang="en-US" sz="1200" b="0" dirty="0">
                          <a:solidFill>
                            <a:schemeClr val="tx1"/>
                          </a:solidFill>
                        </a:rPr>
                        <a:t> 4/0, and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796249"/>
                  </a:ext>
                </a:extLst>
              </a:tr>
              <a:tr h="249340">
                <a:tc>
                  <a:txBody>
                    <a:bodyPr/>
                    <a:lstStyle/>
                    <a:p>
                      <a:r>
                        <a:rPr lang="en-US" sz="1200" b="0" dirty="0">
                          <a:solidFill>
                            <a:schemeClr val="tx1"/>
                          </a:solidFill>
                        </a:rPr>
                        <a:t>Frequency of CLPU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0.2/</a:t>
                      </a:r>
                      <a:r>
                        <a:rPr lang="en-US" sz="1200" b="0" dirty="0" err="1">
                          <a:solidFill>
                            <a:schemeClr val="tx1"/>
                          </a:solidFill>
                        </a:rPr>
                        <a:t>yr</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1435770"/>
                  </a:ext>
                </a:extLst>
              </a:tr>
            </a:tbl>
          </a:graphicData>
        </a:graphic>
      </p:graphicFrame>
      <p:graphicFrame>
        <p:nvGraphicFramePr>
          <p:cNvPr id="4" name="Table 5">
            <a:extLst>
              <a:ext uri="{FF2B5EF4-FFF2-40B4-BE49-F238E27FC236}">
                <a16:creationId xmlns:a16="http://schemas.microsoft.com/office/drawing/2014/main" id="{4080E153-94B7-4C1E-BA80-0857240044CF}"/>
              </a:ext>
            </a:extLst>
          </p:cNvPr>
          <p:cNvGraphicFramePr>
            <a:graphicFrameLocks noGrp="1"/>
          </p:cNvGraphicFramePr>
          <p:nvPr>
            <p:extLst>
              <p:ext uri="{D42A27DB-BD31-4B8C-83A1-F6EECF244321}">
                <p14:modId xmlns:p14="http://schemas.microsoft.com/office/powerpoint/2010/main" val="2962527556"/>
              </p:ext>
            </p:extLst>
          </p:nvPr>
        </p:nvGraphicFramePr>
        <p:xfrm>
          <a:off x="4608491" y="3786636"/>
          <a:ext cx="4267200" cy="1295400"/>
        </p:xfrm>
        <a:graphic>
          <a:graphicData uri="http://schemas.openxmlformats.org/drawingml/2006/table">
            <a:tbl>
              <a:tblPr firstRow="1" bandRow="1">
                <a:tableStyleId>{5C22544A-7EE6-4342-B048-85BDC9FD1C3A}</a:tableStyleId>
              </a:tblPr>
              <a:tblGrid>
                <a:gridCol w="3501483">
                  <a:extLst>
                    <a:ext uri="{9D8B030D-6E8A-4147-A177-3AD203B41FA5}">
                      <a16:colId xmlns:a16="http://schemas.microsoft.com/office/drawing/2014/main" val="3587900454"/>
                    </a:ext>
                  </a:extLst>
                </a:gridCol>
                <a:gridCol w="765717">
                  <a:extLst>
                    <a:ext uri="{9D8B030D-6E8A-4147-A177-3AD203B41FA5}">
                      <a16:colId xmlns:a16="http://schemas.microsoft.com/office/drawing/2014/main" val="1865100692"/>
                    </a:ext>
                  </a:extLst>
                </a:gridCol>
              </a:tblGrid>
              <a:tr h="251650">
                <a:tc>
                  <a:txBody>
                    <a:bodyPr/>
                    <a:lstStyle/>
                    <a:p>
                      <a:pPr marL="0" algn="l" defTabSz="457189" rtl="0" eaLnBrk="1" latinLnBrk="0" hangingPunct="1"/>
                      <a:r>
                        <a:rPr lang="en-US" sz="1100" b="0" dirty="0">
                          <a:solidFill>
                            <a:schemeClr val="tx1"/>
                          </a:solidFill>
                        </a:rPr>
                        <a:t>Transformer capacity</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b="0" dirty="0">
                          <a:solidFill>
                            <a:schemeClr val="tx1"/>
                          </a:solidFill>
                        </a:rPr>
                        <a:t>30 MVA</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674298"/>
                  </a:ext>
                </a:extLst>
              </a:tr>
              <a:tr h="251650">
                <a:tc>
                  <a:txBody>
                    <a:bodyPr/>
                    <a:lstStyle/>
                    <a:p>
                      <a:pPr marL="0" algn="l" defTabSz="457189" rtl="0" eaLnBrk="1" latinLnBrk="0" hangingPunct="1"/>
                      <a:r>
                        <a:rPr lang="en-US" sz="1100" b="0" dirty="0">
                          <a:solidFill>
                            <a:schemeClr val="tx1"/>
                          </a:solidFill>
                        </a:rPr>
                        <a:t>Distance of the first switch from the substation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1.86 miles</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9809373"/>
                  </a:ext>
                </a:extLst>
              </a:tr>
              <a:tr h="251650">
                <a:tc>
                  <a:txBody>
                    <a:bodyPr/>
                    <a:lstStyle/>
                    <a:p>
                      <a:pPr marL="0" algn="l" defTabSz="457189" rtl="0" eaLnBrk="1" latinLnBrk="0" hangingPunct="1"/>
                      <a:r>
                        <a:rPr lang="en-US" sz="1100" b="0" dirty="0">
                          <a:solidFill>
                            <a:schemeClr val="tx1"/>
                          </a:solidFill>
                        </a:rPr>
                        <a:t>Distance of the second switch from the substation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2.12 miles</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261385"/>
                  </a:ext>
                </a:extLst>
              </a:tr>
              <a:tr h="251650">
                <a:tc>
                  <a:txBody>
                    <a:bodyPr/>
                    <a:lstStyle/>
                    <a:p>
                      <a:pPr marL="0" algn="l" defTabSz="457189" rtl="0" eaLnBrk="1" latinLnBrk="0" hangingPunct="1"/>
                      <a:r>
                        <a:rPr lang="en-US" sz="1100" b="0" dirty="0">
                          <a:solidFill>
                            <a:schemeClr val="tx1"/>
                          </a:solidFill>
                        </a:rPr>
                        <a:t>Restoration time of the first switch</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30 min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4301601"/>
                  </a:ext>
                </a:extLst>
              </a:tr>
              <a:tr h="251650">
                <a:tc>
                  <a:txBody>
                    <a:bodyPr/>
                    <a:lstStyle/>
                    <a:p>
                      <a:pPr marL="0" algn="l" defTabSz="457189" rtl="0" eaLnBrk="1" latinLnBrk="0" hangingPunct="1"/>
                      <a:r>
                        <a:rPr lang="en-US" sz="1100" b="0" dirty="0">
                          <a:solidFill>
                            <a:schemeClr val="tx1"/>
                          </a:solidFill>
                        </a:rPr>
                        <a:t>Restoration time of the second switch</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59.29 min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296584"/>
                  </a:ext>
                </a:extLst>
              </a:tr>
            </a:tbl>
          </a:graphicData>
        </a:graphic>
      </p:graphicFrame>
    </p:spTree>
    <p:extLst>
      <p:ext uri="{BB962C8B-B14F-4D97-AF65-F5344CB8AC3E}">
        <p14:creationId xmlns:p14="http://schemas.microsoft.com/office/powerpoint/2010/main" val="3435288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1.5.4.2 Voltage Drop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18252" y="1225879"/>
            <a:ext cx="3710835" cy="3232154"/>
          </a:xfrm>
        </p:spPr>
        <p:txBody>
          <a:bodyPr/>
          <a:lstStyle/>
          <a:p>
            <a:pPr algn="just">
              <a:spcAft>
                <a:spcPts val="1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examples provided are specific to the systems considered and serve as illustrations.</a:t>
            </a:r>
          </a:p>
          <a:p>
            <a:pPr algn="just">
              <a:spcAft>
                <a:spcPts val="12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Results for other systems will vary but are expected to follow similar trends.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99</a:t>
            </a:fld>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CCE2143-EF90-6079-AC0F-32AE81935F2C}"/>
              </a:ext>
            </a:extLst>
          </p:cNvPr>
          <p:cNvSpPr txBox="1"/>
          <p:nvPr/>
        </p:nvSpPr>
        <p:spPr>
          <a:xfrm>
            <a:off x="4672668" y="3085364"/>
            <a:ext cx="3509400"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Input Data for the voltage drop limited distribution systems</a:t>
            </a:r>
          </a:p>
        </p:txBody>
      </p:sp>
      <p:sp>
        <p:nvSpPr>
          <p:cNvPr id="10" name="TextBox 9">
            <a:extLst>
              <a:ext uri="{FF2B5EF4-FFF2-40B4-BE49-F238E27FC236}">
                <a16:creationId xmlns:a16="http://schemas.microsoft.com/office/drawing/2014/main" id="{E3BB1AC9-DACD-7564-0213-63489E91CB63}"/>
              </a:ext>
            </a:extLst>
          </p:cNvPr>
          <p:cNvSpPr txBox="1"/>
          <p:nvPr/>
        </p:nvSpPr>
        <p:spPr>
          <a:xfrm>
            <a:off x="4262327" y="5143298"/>
            <a:ext cx="451811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Results for the voltage drop limited distribution systems</a:t>
            </a:r>
          </a:p>
        </p:txBody>
      </p:sp>
      <p:graphicFrame>
        <p:nvGraphicFramePr>
          <p:cNvPr id="9" name="Table 5">
            <a:extLst>
              <a:ext uri="{FF2B5EF4-FFF2-40B4-BE49-F238E27FC236}">
                <a16:creationId xmlns:a16="http://schemas.microsoft.com/office/drawing/2014/main" id="{4D2B5957-4F9E-4DD5-9303-6D06F7F6A426}"/>
              </a:ext>
            </a:extLst>
          </p:cNvPr>
          <p:cNvGraphicFramePr>
            <a:graphicFrameLocks noGrp="1"/>
          </p:cNvGraphicFramePr>
          <p:nvPr>
            <p:extLst>
              <p:ext uri="{D42A27DB-BD31-4B8C-83A1-F6EECF244321}">
                <p14:modId xmlns:p14="http://schemas.microsoft.com/office/powerpoint/2010/main" val="4096092183"/>
              </p:ext>
            </p:extLst>
          </p:nvPr>
        </p:nvGraphicFramePr>
        <p:xfrm>
          <a:off x="4572000" y="876805"/>
          <a:ext cx="4129742" cy="2194560"/>
        </p:xfrm>
        <a:graphic>
          <a:graphicData uri="http://schemas.openxmlformats.org/drawingml/2006/table">
            <a:tbl>
              <a:tblPr firstRow="1" bandRow="1">
                <a:tableStyleId>{5C22544A-7EE6-4342-B048-85BDC9FD1C3A}</a:tableStyleId>
              </a:tblPr>
              <a:tblGrid>
                <a:gridCol w="2064871">
                  <a:extLst>
                    <a:ext uri="{9D8B030D-6E8A-4147-A177-3AD203B41FA5}">
                      <a16:colId xmlns:a16="http://schemas.microsoft.com/office/drawing/2014/main" val="1116589598"/>
                    </a:ext>
                  </a:extLst>
                </a:gridCol>
                <a:gridCol w="2064871">
                  <a:extLst>
                    <a:ext uri="{9D8B030D-6E8A-4147-A177-3AD203B41FA5}">
                      <a16:colId xmlns:a16="http://schemas.microsoft.com/office/drawing/2014/main" val="2389200586"/>
                    </a:ext>
                  </a:extLst>
                </a:gridCol>
              </a:tblGrid>
              <a:tr h="249340">
                <a:tc>
                  <a:txBody>
                    <a:bodyPr/>
                    <a:lstStyle/>
                    <a:p>
                      <a:r>
                        <a:rPr lang="en-US" sz="1200" b="0" dirty="0">
                          <a:solidFill>
                            <a:schemeClr val="tx1"/>
                          </a:solidFill>
                        </a:rPr>
                        <a:t>Voltage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12.47 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5963520"/>
                  </a:ext>
                </a:extLst>
              </a:tr>
              <a:tr h="249340">
                <a:tc>
                  <a:txBody>
                    <a:bodyPr/>
                    <a:lstStyle/>
                    <a:p>
                      <a:r>
                        <a:rPr lang="en-US" sz="1200" b="0" dirty="0">
                          <a:solidFill>
                            <a:schemeClr val="tx1"/>
                          </a:solidFill>
                        </a:rPr>
                        <a:t>Service area per feeder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2 sq-miles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77092"/>
                  </a:ext>
                </a:extLst>
              </a:tr>
              <a:tr h="249340">
                <a:tc>
                  <a:txBody>
                    <a:bodyPr/>
                    <a:lstStyle/>
                    <a:p>
                      <a:r>
                        <a:rPr lang="en-US" sz="1200" b="0" dirty="0">
                          <a:solidFill>
                            <a:schemeClr val="tx1"/>
                          </a:solidFill>
                        </a:rPr>
                        <a:t>Load density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3.61 MVA/sq-miles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734388"/>
                  </a:ext>
                </a:extLst>
              </a:tr>
              <a:tr h="249340">
                <a:tc>
                  <a:txBody>
                    <a:bodyPr/>
                    <a:lstStyle/>
                    <a:p>
                      <a:r>
                        <a:rPr lang="en-US" sz="1200" b="0" dirty="0">
                          <a:solidFill>
                            <a:schemeClr val="tx1"/>
                          </a:solidFill>
                        </a:rPr>
                        <a:t>Substation spacing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4.56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431341"/>
                  </a:ext>
                </a:extLst>
              </a:tr>
              <a:tr h="249340">
                <a:tc>
                  <a:txBody>
                    <a:bodyPr/>
                    <a:lstStyle/>
                    <a:p>
                      <a:r>
                        <a:rPr lang="en-US" sz="1200" b="0" dirty="0">
                          <a:solidFill>
                            <a:schemeClr val="tx1"/>
                          </a:solidFill>
                        </a:rPr>
                        <a:t>Main feeder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3.4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0507370"/>
                  </a:ext>
                </a:extLst>
              </a:tr>
              <a:tr h="249340">
                <a:tc>
                  <a:txBody>
                    <a:bodyPr/>
                    <a:lstStyle/>
                    <a:p>
                      <a:r>
                        <a:rPr lang="en-US" sz="1200" b="0" dirty="0">
                          <a:solidFill>
                            <a:schemeClr val="tx1"/>
                          </a:solidFill>
                        </a:rPr>
                        <a:t>Feeders per transformer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4935848"/>
                  </a:ext>
                </a:extLst>
              </a:tr>
              <a:tr h="249340">
                <a:tc>
                  <a:txBody>
                    <a:bodyPr/>
                    <a:lstStyle/>
                    <a:p>
                      <a:r>
                        <a:rPr lang="en-US" sz="1200" b="0" dirty="0">
                          <a:solidFill>
                            <a:schemeClr val="tx1"/>
                          </a:solidFill>
                        </a:rPr>
                        <a:t>Conductors used for feeders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636 </a:t>
                      </a:r>
                      <a:r>
                        <a:rPr lang="en-US" sz="1200" b="0" dirty="0" err="1">
                          <a:solidFill>
                            <a:schemeClr val="tx1"/>
                          </a:solidFill>
                        </a:rPr>
                        <a:t>kcmil</a:t>
                      </a:r>
                      <a:r>
                        <a:rPr lang="en-US" sz="1200" b="0" dirty="0">
                          <a:solidFill>
                            <a:schemeClr val="tx1"/>
                          </a:solidFill>
                        </a:rPr>
                        <a:t> 4/0, and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796249"/>
                  </a:ext>
                </a:extLst>
              </a:tr>
              <a:tr h="249340">
                <a:tc>
                  <a:txBody>
                    <a:bodyPr/>
                    <a:lstStyle/>
                    <a:p>
                      <a:r>
                        <a:rPr lang="en-US" sz="1200" b="0" dirty="0">
                          <a:solidFill>
                            <a:schemeClr val="tx1"/>
                          </a:solidFill>
                        </a:rPr>
                        <a:t>Frequency of CLPU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0.2/</a:t>
                      </a:r>
                      <a:r>
                        <a:rPr lang="en-US" sz="1200" b="0" dirty="0" err="1">
                          <a:solidFill>
                            <a:schemeClr val="tx1"/>
                          </a:solidFill>
                        </a:rPr>
                        <a:t>yr</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1435770"/>
                  </a:ext>
                </a:extLst>
              </a:tr>
            </a:tbl>
          </a:graphicData>
        </a:graphic>
      </p:graphicFrame>
      <p:graphicFrame>
        <p:nvGraphicFramePr>
          <p:cNvPr id="12" name="Table 5">
            <a:extLst>
              <a:ext uri="{FF2B5EF4-FFF2-40B4-BE49-F238E27FC236}">
                <a16:creationId xmlns:a16="http://schemas.microsoft.com/office/drawing/2014/main" id="{24DAC408-4A6E-4E46-9275-D1D87D7EBA76}"/>
              </a:ext>
            </a:extLst>
          </p:cNvPr>
          <p:cNvGraphicFramePr>
            <a:graphicFrameLocks noGrp="1"/>
          </p:cNvGraphicFramePr>
          <p:nvPr>
            <p:extLst>
              <p:ext uri="{D42A27DB-BD31-4B8C-83A1-F6EECF244321}">
                <p14:modId xmlns:p14="http://schemas.microsoft.com/office/powerpoint/2010/main" val="3072522626"/>
              </p:ext>
            </p:extLst>
          </p:nvPr>
        </p:nvGraphicFramePr>
        <p:xfrm>
          <a:off x="4608491" y="3786636"/>
          <a:ext cx="4267200" cy="1295400"/>
        </p:xfrm>
        <a:graphic>
          <a:graphicData uri="http://schemas.openxmlformats.org/drawingml/2006/table">
            <a:tbl>
              <a:tblPr firstRow="1" bandRow="1">
                <a:tableStyleId>{5C22544A-7EE6-4342-B048-85BDC9FD1C3A}</a:tableStyleId>
              </a:tblPr>
              <a:tblGrid>
                <a:gridCol w="3501483">
                  <a:extLst>
                    <a:ext uri="{9D8B030D-6E8A-4147-A177-3AD203B41FA5}">
                      <a16:colId xmlns:a16="http://schemas.microsoft.com/office/drawing/2014/main" val="3587900454"/>
                    </a:ext>
                  </a:extLst>
                </a:gridCol>
                <a:gridCol w="765717">
                  <a:extLst>
                    <a:ext uri="{9D8B030D-6E8A-4147-A177-3AD203B41FA5}">
                      <a16:colId xmlns:a16="http://schemas.microsoft.com/office/drawing/2014/main" val="1865100692"/>
                    </a:ext>
                  </a:extLst>
                </a:gridCol>
              </a:tblGrid>
              <a:tr h="251650">
                <a:tc>
                  <a:txBody>
                    <a:bodyPr/>
                    <a:lstStyle/>
                    <a:p>
                      <a:pPr marL="0" algn="l" defTabSz="457189" rtl="0" eaLnBrk="1" latinLnBrk="0" hangingPunct="1"/>
                      <a:r>
                        <a:rPr lang="en-US" sz="1100" b="0" dirty="0">
                          <a:solidFill>
                            <a:schemeClr val="tx1"/>
                          </a:solidFill>
                        </a:rPr>
                        <a:t>Transformer capacity</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b="0" dirty="0">
                          <a:solidFill>
                            <a:schemeClr val="tx1"/>
                          </a:solidFill>
                        </a:rPr>
                        <a:t>30 MVA</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674298"/>
                  </a:ext>
                </a:extLst>
              </a:tr>
              <a:tr h="251650">
                <a:tc>
                  <a:txBody>
                    <a:bodyPr/>
                    <a:lstStyle/>
                    <a:p>
                      <a:pPr marL="0" algn="l" defTabSz="457189" rtl="0" eaLnBrk="1" latinLnBrk="0" hangingPunct="1"/>
                      <a:r>
                        <a:rPr lang="en-US" sz="1100" b="0" dirty="0">
                          <a:solidFill>
                            <a:schemeClr val="tx1"/>
                          </a:solidFill>
                        </a:rPr>
                        <a:t>Distance of the first switch from the substation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1.86 miles</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9809373"/>
                  </a:ext>
                </a:extLst>
              </a:tr>
              <a:tr h="251650">
                <a:tc>
                  <a:txBody>
                    <a:bodyPr/>
                    <a:lstStyle/>
                    <a:p>
                      <a:pPr marL="0" algn="l" defTabSz="457189" rtl="0" eaLnBrk="1" latinLnBrk="0" hangingPunct="1"/>
                      <a:r>
                        <a:rPr lang="en-US" sz="1100" b="0" dirty="0">
                          <a:solidFill>
                            <a:schemeClr val="tx1"/>
                          </a:solidFill>
                        </a:rPr>
                        <a:t>Distance of the second switch from the substation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2.12 miles</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261385"/>
                  </a:ext>
                </a:extLst>
              </a:tr>
              <a:tr h="251650">
                <a:tc>
                  <a:txBody>
                    <a:bodyPr/>
                    <a:lstStyle/>
                    <a:p>
                      <a:pPr marL="0" algn="l" defTabSz="457189" rtl="0" eaLnBrk="1" latinLnBrk="0" hangingPunct="1"/>
                      <a:r>
                        <a:rPr lang="en-US" sz="1100" b="0" dirty="0">
                          <a:solidFill>
                            <a:schemeClr val="tx1"/>
                          </a:solidFill>
                        </a:rPr>
                        <a:t>Restoration time of the first switch</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30 min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4301601"/>
                  </a:ext>
                </a:extLst>
              </a:tr>
              <a:tr h="251650">
                <a:tc>
                  <a:txBody>
                    <a:bodyPr/>
                    <a:lstStyle/>
                    <a:p>
                      <a:pPr marL="0" algn="l" defTabSz="457189" rtl="0" eaLnBrk="1" latinLnBrk="0" hangingPunct="1"/>
                      <a:r>
                        <a:rPr lang="en-US" sz="1100" b="0" dirty="0">
                          <a:solidFill>
                            <a:schemeClr val="tx1"/>
                          </a:solidFill>
                        </a:rPr>
                        <a:t>Restoration time of the second switch</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189" rtl="0" eaLnBrk="1" latinLnBrk="0" hangingPunct="1"/>
                      <a:r>
                        <a:rPr lang="en-US" sz="1100" dirty="0"/>
                        <a:t>59.29 min</a:t>
                      </a:r>
                      <a:endParaRPr lang="en-US"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296584"/>
                  </a:ext>
                </a:extLst>
              </a:tr>
            </a:tbl>
          </a:graphicData>
        </a:graphic>
      </p:graphicFrame>
    </p:spTree>
    <p:extLst>
      <p:ext uri="{BB962C8B-B14F-4D97-AF65-F5344CB8AC3E}">
        <p14:creationId xmlns:p14="http://schemas.microsoft.com/office/powerpoint/2010/main" val="554124592"/>
      </p:ext>
    </p:extLst>
  </p:cSld>
  <p:clrMapOvr>
    <a:masterClrMapping/>
  </p:clrMapOvr>
</p:sld>
</file>

<file path=ppt/theme/theme1.xml><?xml version="1.0" encoding="utf-8"?>
<a:theme xmlns:a="http://schemas.openxmlformats.org/drawingml/2006/main" name="PowerPoint">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2.xml><?xml version="1.0" encoding="utf-8"?>
<a:themeOverride xmlns:a="http://schemas.openxmlformats.org/drawingml/2006/main">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
  <TotalTime>18572</TotalTime>
  <Words>8734</Words>
  <Application>Microsoft Office PowerPoint</Application>
  <PresentationFormat>On-screen Show (4:3)</PresentationFormat>
  <Paragraphs>824</Paragraphs>
  <Slides>101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Calibri</vt:lpstr>
      <vt:lpstr>Cambria Math</vt:lpstr>
      <vt:lpstr>Courier New</vt:lpstr>
      <vt:lpstr>Times</vt:lpstr>
      <vt:lpstr>Times New Roman</vt:lpstr>
      <vt:lpstr>Univers 65</vt:lpstr>
      <vt:lpstr>Univers 67 CondensedBold</vt:lpstr>
      <vt:lpstr>Wingdings</vt:lpstr>
      <vt:lpstr>PowerPoint</vt:lpstr>
      <vt:lpstr>Analysis of Distribution System Operation Functions </vt:lpstr>
      <vt:lpstr>Analysis of Distribution System Operation Functions</vt:lpstr>
      <vt:lpstr>Overview</vt:lpstr>
      <vt:lpstr>1. Outage Management</vt:lpstr>
      <vt:lpstr>1. Outage Management</vt:lpstr>
      <vt:lpstr>1. Outage Management</vt:lpstr>
      <vt:lpstr>1. Outage Management</vt:lpstr>
      <vt:lpstr>1. Outage Management</vt:lpstr>
      <vt:lpstr>1. Outage Management</vt:lpstr>
      <vt:lpstr>1. Outage Management</vt:lpstr>
      <vt:lpstr>1. Outage Management</vt:lpstr>
      <vt:lpstr>1. 1 Trouble Call Analysis</vt:lpstr>
      <vt:lpstr>1. 1 Trouble Call Analysis</vt:lpstr>
      <vt:lpstr>1. 1 Trouble Call Analysis</vt:lpstr>
      <vt:lpstr>1.1.1 Outage Location using Escalation Methods </vt:lpstr>
      <vt:lpstr>1.1.1 Outage Location using Escalation Methods </vt:lpstr>
      <vt:lpstr>1.1.1 Outage Location using Escalation Methods </vt:lpstr>
      <vt:lpstr>1.1.1 Outage Location using Escalation Methods </vt:lpstr>
      <vt:lpstr>1.1.2 Rule-Based Escalation</vt:lpstr>
      <vt:lpstr>1.1.2 Rule-Based Escalation</vt:lpstr>
      <vt:lpstr>1.1.2 Rule-Based Escalation</vt:lpstr>
      <vt:lpstr>1.1.2 Rule-Based Escalation</vt:lpstr>
      <vt:lpstr>1.1.2 Rule-Based Escalation</vt:lpstr>
      <vt:lpstr>1.1.2 Rule-Based Escalation</vt:lpstr>
      <vt:lpstr>1.1.2 Rule-Based Escalation</vt:lpstr>
      <vt:lpstr>1.1.2 Rule-Based Escalation</vt:lpstr>
      <vt:lpstr>1.1.2 Rule-Based Escalation</vt:lpstr>
      <vt:lpstr>1.1.2 Rule-Based Escalation</vt:lpstr>
      <vt:lpstr>1.1.2 Rule-Based Escalation</vt:lpstr>
      <vt:lpstr>1.1.2 Rule-Based Escalation</vt:lpstr>
      <vt:lpstr>1.1.2 Test Cases</vt:lpstr>
      <vt:lpstr>1.1.2 Test Cases</vt:lpstr>
      <vt:lpstr>1.1.2 Test Cases</vt:lpstr>
      <vt:lpstr>1.1.2 Test Cases</vt:lpstr>
      <vt:lpstr>1.1.2 Test Cases</vt:lpstr>
      <vt:lpstr>1.1.2 Test Cases</vt:lpstr>
      <vt:lpstr>1.1.2 Test Cases</vt:lpstr>
      <vt:lpstr>1.1.2 Test Cases</vt:lpstr>
      <vt:lpstr>1.1.2 Test Cases</vt:lpstr>
      <vt:lpstr>1.1.2 Test Cases</vt:lpstr>
      <vt:lpstr>1.3 Voltage and VAr Control      </vt:lpstr>
      <vt:lpstr>1.3 Voltage and VAr Control      </vt:lpstr>
      <vt:lpstr>1.3.1 Load Tap Changer</vt:lpstr>
      <vt:lpstr>1.3.1 Load Tap Changer</vt:lpstr>
      <vt:lpstr>1.3.1 Load Tap Changer</vt:lpstr>
      <vt:lpstr>1.3.2 Line Regulators</vt:lpstr>
      <vt:lpstr>1.3.2 Line Regulators</vt:lpstr>
      <vt:lpstr>1.3.2 Line Regulators</vt:lpstr>
      <vt:lpstr>1.3.3 Capacitors</vt:lpstr>
      <vt:lpstr>1.3.3 Capacitors</vt:lpstr>
      <vt:lpstr>1.3.3 Capacitors</vt:lpstr>
      <vt:lpstr>1.3.4 Capacitors Placement</vt:lpstr>
      <vt:lpstr>1.3.4 Capacitors Placement</vt:lpstr>
      <vt:lpstr>1.3.4 Capacitors Placement</vt:lpstr>
      <vt:lpstr>1.3.4 Capacitors Placement</vt:lpstr>
      <vt:lpstr>1.3.4 Capacitors Placement</vt:lpstr>
      <vt:lpstr>1.3.4 Capacitors Placement</vt:lpstr>
      <vt:lpstr>1.3.5 Capacitors Switching and Control</vt:lpstr>
      <vt:lpstr>1.4 Distribution System Reconfiguration</vt:lpstr>
      <vt:lpstr>1.4 Distribution System Reconfiguration</vt:lpstr>
      <vt:lpstr>1.4.1 Multi-Objective Reconfiguration Problem</vt:lpstr>
      <vt:lpstr>1.4.1 Multi-Objective Reconfiguration Problem</vt:lpstr>
      <vt:lpstr>1.4.1 Multi-Objective Reconfiguration Problem</vt:lpstr>
      <vt:lpstr>1.4.1 Multi-Objective Reconfiguration Problem</vt:lpstr>
      <vt:lpstr>1.4.1 Multi-Objective Reconfiguration Problem</vt:lpstr>
      <vt:lpstr>1.4.1 Multi-Objective Reconfiguration Problem</vt:lpstr>
      <vt:lpstr>1.4.1 Multi-Objective Reconfiguration Problem</vt:lpstr>
      <vt:lpstr>1.4.1 Multi-Objective Reconfiguration Problem</vt:lpstr>
      <vt:lpstr>1.4.1 Multi-Objective Reconfiguration Problem</vt:lpstr>
      <vt:lpstr>1.5 Distribution System Restoration</vt:lpstr>
      <vt:lpstr>1.5.1 Step-by-Step Restoration</vt:lpstr>
      <vt:lpstr>1.5.1 Step-by-Step Restoration</vt:lpstr>
      <vt:lpstr>1.5.1 Step-by-Step Restoration</vt:lpstr>
      <vt:lpstr>1.5.1 Step-by-Step Restoration</vt:lpstr>
      <vt:lpstr>1.5.1 Step-by-Step Restoration</vt:lpstr>
      <vt:lpstr>1.5.1 Step-by-Step Restoration</vt:lpstr>
      <vt:lpstr>1.5.1 Step-by-Step Restoration</vt:lpstr>
      <vt:lpstr>1.5.1 Step-by-Step Restoration</vt:lpstr>
      <vt:lpstr>1.5.1 Step-by-Step Restoration</vt:lpstr>
      <vt:lpstr>1.5.1 Step-by-Step Restoration</vt:lpstr>
      <vt:lpstr>1.5.1 Step-by-Step Restoration</vt:lpstr>
      <vt:lpstr>1.5.1 Step-by-Step Restoration</vt:lpstr>
      <vt:lpstr>1.5.2 Restoration Times</vt:lpstr>
      <vt:lpstr>1.5.2 Restoration Times</vt:lpstr>
      <vt:lpstr>1.5.2 Restoration Times</vt:lpstr>
      <vt:lpstr>1.5.3 Derivation of Restoration Times</vt:lpstr>
      <vt:lpstr>1.5.3 Derivation of Restoration Times</vt:lpstr>
      <vt:lpstr>1.5.3 Derivation of Restoration Times</vt:lpstr>
      <vt:lpstr>1.5.3 Derivation of Restoration Times</vt:lpstr>
      <vt:lpstr>1.5.3 Derivation of Restoration Times</vt:lpstr>
      <vt:lpstr>1.5.4 Optimal Operation and Design for Restoration During CLPU</vt:lpstr>
      <vt:lpstr>1.5.4.1 Thermally Limited System</vt:lpstr>
      <vt:lpstr>1.5.4.1 Thermally Limited System</vt:lpstr>
      <vt:lpstr>1.5.4.1 Thermally Limited System</vt:lpstr>
      <vt:lpstr>1.5.4.1 Thermally Limited System</vt:lpstr>
      <vt:lpstr>1.5.4.1 Thermally Limited System</vt:lpstr>
      <vt:lpstr>1.5.4.2 Voltage Drop Limited System</vt:lpstr>
      <vt:lpstr>1.5.4.2 Voltage Drop Limited System</vt:lpstr>
      <vt:lpstr>1.5.4.2 Voltage Drop Limited System</vt:lpstr>
      <vt:lpstr>1.5.4.2 Voltage Drop Limited System</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 </dc:title>
  <dc:creator>Tiwari, Prashant [E CPE]</dc:creator>
  <cp:lastModifiedBy>Wang, Zhaoyu [E CPE]</cp:lastModifiedBy>
  <cp:revision>76</cp:revision>
  <dcterms:created xsi:type="dcterms:W3CDTF">2022-12-20T23:57:39Z</dcterms:created>
  <dcterms:modified xsi:type="dcterms:W3CDTF">2025-10-23T19:52:43Z</dcterms:modified>
</cp:coreProperties>
</file>